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75" r:id="rId4"/>
    <p:sldId id="277" r:id="rId5"/>
    <p:sldId id="276" r:id="rId6"/>
    <p:sldId id="257" r:id="rId7"/>
    <p:sldId id="267" r:id="rId8"/>
    <p:sldId id="270" r:id="rId9"/>
    <p:sldId id="258" r:id="rId10"/>
    <p:sldId id="259" r:id="rId11"/>
    <p:sldId id="260" r:id="rId12"/>
    <p:sldId id="261" r:id="rId13"/>
    <p:sldId id="263" r:id="rId14"/>
    <p:sldId id="266" r:id="rId15"/>
    <p:sldId id="262" r:id="rId16"/>
    <p:sldId id="264" r:id="rId17"/>
    <p:sldId id="269" r:id="rId18"/>
    <p:sldId id="268" r:id="rId19"/>
    <p:sldId id="273" r:id="rId20"/>
    <p:sldId id="279" r:id="rId21"/>
    <p:sldId id="274" r:id="rId22"/>
    <p:sldId id="280" r:id="rId23"/>
    <p:sldId id="281" r:id="rId24"/>
    <p:sldId id="278" r:id="rId25"/>
    <p:sldId id="265" r:id="rId26"/>
    <p:sldId id="282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87" autoAdjust="0"/>
  </p:normalViewPr>
  <p:slideViewPr>
    <p:cSldViewPr>
      <p:cViewPr varScale="1">
        <p:scale>
          <a:sx n="77" d="100"/>
          <a:sy n="77" d="100"/>
        </p:scale>
        <p:origin x="7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6A75-0892-41E7-AE8B-9805604BBEEF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AE95-0911-4EDB-90B8-3CE242F9B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smtClean="0"/>
              <a:t>Чтобы</a:t>
            </a:r>
            <a:r>
              <a:rPr lang="ru-RU" b="1" baseline="0" smtClean="0"/>
              <a:t> поменять цвет фона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Перейдите в режим редактирования макетов (вклайдка Вид-</a:t>
            </a:r>
            <a:r>
              <a:rPr lang="en-US" baseline="0" smtClean="0"/>
              <a:t>&gt;</a:t>
            </a:r>
            <a:r>
              <a:rPr lang="ru-RU" baseline="0" smtClean="0"/>
              <a:t> команда Образец слайдов)</a:t>
            </a:r>
          </a:p>
          <a:p>
            <a:pPr marL="228600" indent="-228600">
              <a:buAutoNum type="arabicPeriod"/>
            </a:pPr>
            <a:r>
              <a:rPr lang="ru-RU" baseline="0" smtClean="0"/>
              <a:t>Щелкните синий фон, чтобы выделить его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Выберите вкладку Формат и выберите желаемый цвет в раскравающемся списке Заливка фигуры</a:t>
            </a:r>
          </a:p>
          <a:p>
            <a:pPr marL="228600" indent="-228600">
              <a:buNone/>
            </a:pPr>
            <a:r>
              <a:rPr lang="ru-RU" baseline="0" smtClean="0"/>
              <a:t>Выполните эту операцию для 2 макетов: макета основного слайда (самый верхний в списке макетов) и титульного макета (второй верхний макет)</a:t>
            </a:r>
          </a:p>
          <a:p>
            <a:pPr marL="228600" indent="-228600">
              <a:buNone/>
            </a:pPr>
            <a:r>
              <a:rPr lang="ru-RU" baseline="0" smtClean="0"/>
              <a:t>4. Щелкните Закрыть режим образца в группе Закрыть на вкладке Образец слайдов (первая вкладка)</a:t>
            </a:r>
          </a:p>
          <a:p>
            <a:pPr marL="228600" indent="-228600">
              <a:buAutoNum type="arabicPeriod"/>
            </a:pPr>
            <a:endParaRPr lang="ru-RU" baseline="0" smtClean="0"/>
          </a:p>
          <a:p>
            <a:pPr marL="228600" indent="-228600">
              <a:buNone/>
            </a:pPr>
            <a:r>
              <a:rPr lang="ru-RU" b="1" baseline="0" smtClean="0"/>
              <a:t>Чтобы поменять снежинку на другой рисунок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Перейдите в режим редактирования макетов (Вид-</a:t>
            </a:r>
            <a:r>
              <a:rPr lang="en-US" baseline="0" smtClean="0"/>
              <a:t>&gt;</a:t>
            </a:r>
            <a:r>
              <a:rPr lang="ru-RU" baseline="0" smtClean="0"/>
              <a:t>Образец слайдов)</a:t>
            </a:r>
          </a:p>
          <a:p>
            <a:pPr marL="228600" indent="-228600">
              <a:buAutoNum type="arabicPeriod"/>
            </a:pPr>
            <a:r>
              <a:rPr lang="ru-RU" baseline="0" smtClean="0"/>
              <a:t>Щелкните рисунок с картинкой и нажмите кнопку </a:t>
            </a:r>
            <a:r>
              <a:rPr lang="en-US" baseline="0" smtClean="0"/>
              <a:t>Delete</a:t>
            </a:r>
            <a:r>
              <a:rPr lang="ru-RU" baseline="0" smtClean="0"/>
              <a:t>, чтобы удалить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На вкладке Вставка выберите нужный инструмент, чтобы вставить картинку из файла, клип и коллекции картинок или другой элемент</a:t>
            </a:r>
          </a:p>
          <a:p>
            <a:pPr marL="228600" indent="-228600">
              <a:buAutoNum type="arabicPeriod"/>
            </a:pPr>
            <a:r>
              <a:rPr lang="ru-RU" baseline="0" smtClean="0"/>
              <a:t>Щелкните Закрыть режим образца в группе Закрыть на вкладке Образец слайдов (первая вкладка)</a:t>
            </a:r>
          </a:p>
          <a:p>
            <a:pPr marL="228600" indent="-228600">
              <a:buNone/>
            </a:pP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AE95-0911-4EDB-90B8-3CE242F9BA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5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 userDrawn="1"/>
        </p:nvSpPr>
        <p:spPr>
          <a:xfrm>
            <a:off x="0" y="-285776"/>
            <a:ext cx="9144000" cy="48577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500990" cy="1470025"/>
          </a:xfrm>
        </p:spPr>
        <p:txBody>
          <a:bodyPr/>
          <a:lstStyle>
            <a:lvl1pPr algn="r">
              <a:defRPr b="1" spc="2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643446"/>
            <a:ext cx="5000660" cy="121444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7" name="Freeform 13"/>
          <p:cNvSpPr>
            <a:spLocks noEditPoints="1"/>
          </p:cNvSpPr>
          <p:nvPr userDrawn="1"/>
        </p:nvSpPr>
        <p:spPr bwMode="auto">
          <a:xfrm>
            <a:off x="8091509" y="1057276"/>
            <a:ext cx="1219200" cy="9207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56" y="18"/>
              </a:cxn>
              <a:cxn ang="0">
                <a:pos x="756" y="18"/>
              </a:cxn>
              <a:cxn ang="0">
                <a:pos x="756" y="18"/>
              </a:cxn>
              <a:cxn ang="0">
                <a:pos x="756" y="18"/>
              </a:cxn>
              <a:cxn ang="0">
                <a:pos x="754" y="20"/>
              </a:cxn>
              <a:cxn ang="0">
                <a:pos x="754" y="20"/>
              </a:cxn>
              <a:cxn ang="0">
                <a:pos x="756" y="18"/>
              </a:cxn>
              <a:cxn ang="0">
                <a:pos x="756" y="18"/>
              </a:cxn>
            </a:cxnLst>
            <a:rect l="0" t="0" r="r" b="b"/>
            <a:pathLst>
              <a:path w="768" h="58">
                <a:moveTo>
                  <a:pt x="0" y="58"/>
                </a:move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  <a:moveTo>
                  <a:pt x="768" y="0"/>
                </a:move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close/>
                <a:moveTo>
                  <a:pt x="756" y="18"/>
                </a:moveTo>
                <a:lnTo>
                  <a:pt x="756" y="18"/>
                </a:lnTo>
                <a:lnTo>
                  <a:pt x="756" y="18"/>
                </a:lnTo>
                <a:lnTo>
                  <a:pt x="756" y="18"/>
                </a:lnTo>
                <a:lnTo>
                  <a:pt x="754" y="20"/>
                </a:lnTo>
                <a:lnTo>
                  <a:pt x="754" y="20"/>
                </a:lnTo>
                <a:lnTo>
                  <a:pt x="756" y="18"/>
                </a:lnTo>
                <a:lnTo>
                  <a:pt x="756" y="18"/>
                </a:lnTo>
                <a:close/>
              </a:path>
            </a:pathLst>
          </a:custGeom>
          <a:solidFill>
            <a:srgbClr val="FCDE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8" name="Группа 47"/>
          <p:cNvGrpSpPr/>
          <p:nvPr userDrawn="1"/>
        </p:nvGrpSpPr>
        <p:grpSpPr>
          <a:xfrm>
            <a:off x="714348" y="3571876"/>
            <a:ext cx="1384300" cy="1428760"/>
            <a:chOff x="714348" y="3571876"/>
            <a:chExt cx="1384300" cy="1428760"/>
          </a:xfrm>
        </p:grpSpPr>
        <p:sp>
          <p:nvSpPr>
            <p:cNvPr id="45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724832" y="3571876"/>
              <a:ext cx="1346838" cy="1428760"/>
            </a:xfrm>
            <a:custGeom>
              <a:avLst/>
              <a:gdLst/>
              <a:ahLst/>
              <a:cxnLst>
                <a:cxn ang="0">
                  <a:pos x="868" y="320"/>
                </a:cxn>
                <a:cxn ang="0">
                  <a:pos x="722" y="354"/>
                </a:cxn>
                <a:cxn ang="0">
                  <a:pos x="768" y="212"/>
                </a:cxn>
                <a:cxn ang="0">
                  <a:pos x="600" y="380"/>
                </a:cxn>
                <a:cxn ang="0">
                  <a:pos x="520" y="274"/>
                </a:cxn>
                <a:cxn ang="0">
                  <a:pos x="698" y="164"/>
                </a:cxn>
                <a:cxn ang="0">
                  <a:pos x="686" y="110"/>
                </a:cxn>
                <a:cxn ang="0">
                  <a:pos x="620" y="8"/>
                </a:cxn>
                <a:cxn ang="0">
                  <a:pos x="522" y="140"/>
                </a:cxn>
                <a:cxn ang="0">
                  <a:pos x="432" y="20"/>
                </a:cxn>
                <a:cxn ang="0">
                  <a:pos x="506" y="188"/>
                </a:cxn>
                <a:cxn ang="0">
                  <a:pos x="428" y="330"/>
                </a:cxn>
                <a:cxn ang="0">
                  <a:pos x="304" y="230"/>
                </a:cxn>
                <a:cxn ang="0">
                  <a:pos x="316" y="54"/>
                </a:cxn>
                <a:cxn ang="0">
                  <a:pos x="184" y="74"/>
                </a:cxn>
                <a:cxn ang="0">
                  <a:pos x="240" y="224"/>
                </a:cxn>
                <a:cxn ang="0">
                  <a:pos x="106" y="276"/>
                </a:cxn>
                <a:cxn ang="0">
                  <a:pos x="272" y="260"/>
                </a:cxn>
                <a:cxn ang="0">
                  <a:pos x="370" y="406"/>
                </a:cxn>
                <a:cxn ang="0">
                  <a:pos x="198" y="464"/>
                </a:cxn>
                <a:cxn ang="0">
                  <a:pos x="82" y="340"/>
                </a:cxn>
                <a:cxn ang="0">
                  <a:pos x="4" y="502"/>
                </a:cxn>
                <a:cxn ang="0">
                  <a:pos x="12" y="552"/>
                </a:cxn>
                <a:cxn ang="0">
                  <a:pos x="90" y="644"/>
                </a:cxn>
                <a:cxn ang="0">
                  <a:pos x="144" y="658"/>
                </a:cxn>
                <a:cxn ang="0">
                  <a:pos x="308" y="486"/>
                </a:cxn>
                <a:cxn ang="0">
                  <a:pos x="372" y="566"/>
                </a:cxn>
                <a:cxn ang="0">
                  <a:pos x="170" y="746"/>
                </a:cxn>
                <a:cxn ang="0">
                  <a:pos x="316" y="716"/>
                </a:cxn>
                <a:cxn ang="0">
                  <a:pos x="260" y="864"/>
                </a:cxn>
                <a:cxn ang="0">
                  <a:pos x="358" y="732"/>
                </a:cxn>
                <a:cxn ang="0">
                  <a:pos x="436" y="846"/>
                </a:cxn>
                <a:cxn ang="0">
                  <a:pos x="374" y="686"/>
                </a:cxn>
                <a:cxn ang="0">
                  <a:pos x="410" y="582"/>
                </a:cxn>
                <a:cxn ang="0">
                  <a:pos x="516" y="568"/>
                </a:cxn>
                <a:cxn ang="0">
                  <a:pos x="576" y="644"/>
                </a:cxn>
                <a:cxn ang="0">
                  <a:pos x="564" y="820"/>
                </a:cxn>
                <a:cxn ang="0">
                  <a:pos x="686" y="792"/>
                </a:cxn>
                <a:cxn ang="0">
                  <a:pos x="734" y="766"/>
                </a:cxn>
                <a:cxn ang="0">
                  <a:pos x="776" y="630"/>
                </a:cxn>
                <a:cxn ang="0">
                  <a:pos x="750" y="582"/>
                </a:cxn>
                <a:cxn ang="0">
                  <a:pos x="550" y="538"/>
                </a:cxn>
                <a:cxn ang="0">
                  <a:pos x="606" y="424"/>
                </a:cxn>
                <a:cxn ang="0">
                  <a:pos x="682" y="408"/>
                </a:cxn>
                <a:cxn ang="0">
                  <a:pos x="786" y="524"/>
                </a:cxn>
                <a:cxn ang="0">
                  <a:pos x="730" y="400"/>
                </a:cxn>
              </a:cxnLst>
              <a:rect l="0" t="0" r="r" b="b"/>
              <a:pathLst>
                <a:path w="876" h="880">
                  <a:moveTo>
                    <a:pt x="876" y="372"/>
                  </a:moveTo>
                  <a:lnTo>
                    <a:pt x="868" y="320"/>
                  </a:lnTo>
                  <a:lnTo>
                    <a:pt x="856" y="312"/>
                  </a:lnTo>
                  <a:lnTo>
                    <a:pt x="722" y="354"/>
                  </a:lnTo>
                  <a:lnTo>
                    <a:pt x="780" y="222"/>
                  </a:lnTo>
                  <a:lnTo>
                    <a:pt x="768" y="212"/>
                  </a:lnTo>
                  <a:lnTo>
                    <a:pt x="676" y="364"/>
                  </a:lnTo>
                  <a:lnTo>
                    <a:pt x="600" y="380"/>
                  </a:lnTo>
                  <a:lnTo>
                    <a:pt x="514" y="362"/>
                  </a:lnTo>
                  <a:lnTo>
                    <a:pt x="520" y="274"/>
                  </a:lnTo>
                  <a:lnTo>
                    <a:pt x="548" y="202"/>
                  </a:lnTo>
                  <a:lnTo>
                    <a:pt x="698" y="164"/>
                  </a:lnTo>
                  <a:lnTo>
                    <a:pt x="698" y="118"/>
                  </a:lnTo>
                  <a:lnTo>
                    <a:pt x="686" y="110"/>
                  </a:lnTo>
                  <a:lnTo>
                    <a:pt x="566" y="156"/>
                  </a:lnTo>
                  <a:lnTo>
                    <a:pt x="620" y="8"/>
                  </a:lnTo>
                  <a:lnTo>
                    <a:pt x="608" y="0"/>
                  </a:lnTo>
                  <a:lnTo>
                    <a:pt x="522" y="140"/>
                  </a:lnTo>
                  <a:lnTo>
                    <a:pt x="444" y="28"/>
                  </a:lnTo>
                  <a:lnTo>
                    <a:pt x="432" y="20"/>
                  </a:lnTo>
                  <a:lnTo>
                    <a:pt x="416" y="62"/>
                  </a:lnTo>
                  <a:lnTo>
                    <a:pt x="506" y="188"/>
                  </a:lnTo>
                  <a:lnTo>
                    <a:pt x="482" y="260"/>
                  </a:lnTo>
                  <a:lnTo>
                    <a:pt x="428" y="330"/>
                  </a:lnTo>
                  <a:lnTo>
                    <a:pt x="360" y="300"/>
                  </a:lnTo>
                  <a:lnTo>
                    <a:pt x="304" y="230"/>
                  </a:lnTo>
                  <a:lnTo>
                    <a:pt x="352" y="76"/>
                  </a:lnTo>
                  <a:lnTo>
                    <a:pt x="316" y="54"/>
                  </a:lnTo>
                  <a:lnTo>
                    <a:pt x="276" y="192"/>
                  </a:lnTo>
                  <a:lnTo>
                    <a:pt x="184" y="74"/>
                  </a:lnTo>
                  <a:lnTo>
                    <a:pt x="172" y="68"/>
                  </a:lnTo>
                  <a:lnTo>
                    <a:pt x="240" y="224"/>
                  </a:lnTo>
                  <a:lnTo>
                    <a:pt x="104" y="244"/>
                  </a:lnTo>
                  <a:lnTo>
                    <a:pt x="106" y="276"/>
                  </a:lnTo>
                  <a:lnTo>
                    <a:pt x="118" y="284"/>
                  </a:lnTo>
                  <a:lnTo>
                    <a:pt x="272" y="260"/>
                  </a:lnTo>
                  <a:lnTo>
                    <a:pt x="332" y="336"/>
                  </a:lnTo>
                  <a:lnTo>
                    <a:pt x="370" y="406"/>
                  </a:lnTo>
                  <a:lnTo>
                    <a:pt x="308" y="442"/>
                  </a:lnTo>
                  <a:lnTo>
                    <a:pt x="198" y="464"/>
                  </a:lnTo>
                  <a:lnTo>
                    <a:pt x="94" y="350"/>
                  </a:lnTo>
                  <a:lnTo>
                    <a:pt x="82" y="340"/>
                  </a:lnTo>
                  <a:lnTo>
                    <a:pt x="152" y="474"/>
                  </a:lnTo>
                  <a:lnTo>
                    <a:pt x="4" y="502"/>
                  </a:lnTo>
                  <a:lnTo>
                    <a:pt x="0" y="544"/>
                  </a:lnTo>
                  <a:lnTo>
                    <a:pt x="12" y="552"/>
                  </a:lnTo>
                  <a:lnTo>
                    <a:pt x="158" y="520"/>
                  </a:lnTo>
                  <a:lnTo>
                    <a:pt x="90" y="644"/>
                  </a:lnTo>
                  <a:lnTo>
                    <a:pt x="100" y="652"/>
                  </a:lnTo>
                  <a:lnTo>
                    <a:pt x="144" y="658"/>
                  </a:lnTo>
                  <a:lnTo>
                    <a:pt x="204" y="510"/>
                  </a:lnTo>
                  <a:lnTo>
                    <a:pt x="308" y="486"/>
                  </a:lnTo>
                  <a:lnTo>
                    <a:pt x="382" y="488"/>
                  </a:lnTo>
                  <a:lnTo>
                    <a:pt x="372" y="566"/>
                  </a:lnTo>
                  <a:lnTo>
                    <a:pt x="332" y="670"/>
                  </a:lnTo>
                  <a:lnTo>
                    <a:pt x="170" y="746"/>
                  </a:lnTo>
                  <a:lnTo>
                    <a:pt x="182" y="754"/>
                  </a:lnTo>
                  <a:lnTo>
                    <a:pt x="316" y="716"/>
                  </a:lnTo>
                  <a:lnTo>
                    <a:pt x="252" y="858"/>
                  </a:lnTo>
                  <a:lnTo>
                    <a:pt x="260" y="864"/>
                  </a:lnTo>
                  <a:lnTo>
                    <a:pt x="306" y="880"/>
                  </a:lnTo>
                  <a:lnTo>
                    <a:pt x="358" y="732"/>
                  </a:lnTo>
                  <a:lnTo>
                    <a:pt x="424" y="836"/>
                  </a:lnTo>
                  <a:lnTo>
                    <a:pt x="436" y="846"/>
                  </a:lnTo>
                  <a:lnTo>
                    <a:pt x="464" y="812"/>
                  </a:lnTo>
                  <a:lnTo>
                    <a:pt x="374" y="686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62" y="522"/>
                  </a:lnTo>
                  <a:lnTo>
                    <a:pt x="516" y="568"/>
                  </a:lnTo>
                  <a:lnTo>
                    <a:pt x="516" y="566"/>
                  </a:lnTo>
                  <a:lnTo>
                    <a:pt x="576" y="644"/>
                  </a:lnTo>
                  <a:lnTo>
                    <a:pt x="528" y="798"/>
                  </a:lnTo>
                  <a:lnTo>
                    <a:pt x="564" y="820"/>
                  </a:lnTo>
                  <a:lnTo>
                    <a:pt x="604" y="680"/>
                  </a:lnTo>
                  <a:lnTo>
                    <a:pt x="686" y="792"/>
                  </a:lnTo>
                  <a:lnTo>
                    <a:pt x="696" y="798"/>
                  </a:lnTo>
                  <a:lnTo>
                    <a:pt x="734" y="766"/>
                  </a:lnTo>
                  <a:lnTo>
                    <a:pt x="640" y="648"/>
                  </a:lnTo>
                  <a:lnTo>
                    <a:pt x="776" y="630"/>
                  </a:lnTo>
                  <a:lnTo>
                    <a:pt x="762" y="590"/>
                  </a:lnTo>
                  <a:lnTo>
                    <a:pt x="750" y="582"/>
                  </a:lnTo>
                  <a:lnTo>
                    <a:pt x="610" y="612"/>
                  </a:lnTo>
                  <a:lnTo>
                    <a:pt x="550" y="538"/>
                  </a:lnTo>
                  <a:lnTo>
                    <a:pt x="532" y="468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82" y="408"/>
                  </a:lnTo>
                  <a:lnTo>
                    <a:pt x="774" y="516"/>
                  </a:lnTo>
                  <a:lnTo>
                    <a:pt x="786" y="524"/>
                  </a:lnTo>
                  <a:lnTo>
                    <a:pt x="822" y="502"/>
                  </a:lnTo>
                  <a:lnTo>
                    <a:pt x="730" y="400"/>
                  </a:lnTo>
                  <a:lnTo>
                    <a:pt x="876" y="372"/>
                  </a:lnTo>
                  <a:close/>
                </a:path>
              </a:pathLst>
            </a:custGeom>
            <a:gradFill flip="none" rotWithShape="1">
              <a:gsLst>
                <a:gs pos="63000">
                  <a:schemeClr val="bg1"/>
                </a:gs>
                <a:gs pos="50000">
                  <a:schemeClr val="bg1">
                    <a:lumMod val="6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85776"/>
            <a:ext cx="9144000" cy="1785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E4BA-925E-4603-92CD-BA9BE705AE59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786710" y="928670"/>
            <a:ext cx="785818" cy="811056"/>
            <a:chOff x="714348" y="3571876"/>
            <a:chExt cx="1384300" cy="1428760"/>
          </a:xfrm>
        </p:grpSpPr>
        <p:sp>
          <p:nvSpPr>
            <p:cNvPr id="9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724832" y="3571876"/>
              <a:ext cx="1346838" cy="1428760"/>
            </a:xfrm>
            <a:custGeom>
              <a:avLst/>
              <a:gdLst/>
              <a:ahLst/>
              <a:cxnLst>
                <a:cxn ang="0">
                  <a:pos x="868" y="320"/>
                </a:cxn>
                <a:cxn ang="0">
                  <a:pos x="722" y="354"/>
                </a:cxn>
                <a:cxn ang="0">
                  <a:pos x="768" y="212"/>
                </a:cxn>
                <a:cxn ang="0">
                  <a:pos x="600" y="380"/>
                </a:cxn>
                <a:cxn ang="0">
                  <a:pos x="520" y="274"/>
                </a:cxn>
                <a:cxn ang="0">
                  <a:pos x="698" y="164"/>
                </a:cxn>
                <a:cxn ang="0">
                  <a:pos x="686" y="110"/>
                </a:cxn>
                <a:cxn ang="0">
                  <a:pos x="620" y="8"/>
                </a:cxn>
                <a:cxn ang="0">
                  <a:pos x="522" y="140"/>
                </a:cxn>
                <a:cxn ang="0">
                  <a:pos x="432" y="20"/>
                </a:cxn>
                <a:cxn ang="0">
                  <a:pos x="506" y="188"/>
                </a:cxn>
                <a:cxn ang="0">
                  <a:pos x="428" y="330"/>
                </a:cxn>
                <a:cxn ang="0">
                  <a:pos x="304" y="230"/>
                </a:cxn>
                <a:cxn ang="0">
                  <a:pos x="316" y="54"/>
                </a:cxn>
                <a:cxn ang="0">
                  <a:pos x="184" y="74"/>
                </a:cxn>
                <a:cxn ang="0">
                  <a:pos x="240" y="224"/>
                </a:cxn>
                <a:cxn ang="0">
                  <a:pos x="106" y="276"/>
                </a:cxn>
                <a:cxn ang="0">
                  <a:pos x="272" y="260"/>
                </a:cxn>
                <a:cxn ang="0">
                  <a:pos x="370" y="406"/>
                </a:cxn>
                <a:cxn ang="0">
                  <a:pos x="198" y="464"/>
                </a:cxn>
                <a:cxn ang="0">
                  <a:pos x="82" y="340"/>
                </a:cxn>
                <a:cxn ang="0">
                  <a:pos x="4" y="502"/>
                </a:cxn>
                <a:cxn ang="0">
                  <a:pos x="12" y="552"/>
                </a:cxn>
                <a:cxn ang="0">
                  <a:pos x="90" y="644"/>
                </a:cxn>
                <a:cxn ang="0">
                  <a:pos x="144" y="658"/>
                </a:cxn>
                <a:cxn ang="0">
                  <a:pos x="308" y="486"/>
                </a:cxn>
                <a:cxn ang="0">
                  <a:pos x="372" y="566"/>
                </a:cxn>
                <a:cxn ang="0">
                  <a:pos x="170" y="746"/>
                </a:cxn>
                <a:cxn ang="0">
                  <a:pos x="316" y="716"/>
                </a:cxn>
                <a:cxn ang="0">
                  <a:pos x="260" y="864"/>
                </a:cxn>
                <a:cxn ang="0">
                  <a:pos x="358" y="732"/>
                </a:cxn>
                <a:cxn ang="0">
                  <a:pos x="436" y="846"/>
                </a:cxn>
                <a:cxn ang="0">
                  <a:pos x="374" y="686"/>
                </a:cxn>
                <a:cxn ang="0">
                  <a:pos x="410" y="582"/>
                </a:cxn>
                <a:cxn ang="0">
                  <a:pos x="516" y="568"/>
                </a:cxn>
                <a:cxn ang="0">
                  <a:pos x="576" y="644"/>
                </a:cxn>
                <a:cxn ang="0">
                  <a:pos x="564" y="820"/>
                </a:cxn>
                <a:cxn ang="0">
                  <a:pos x="686" y="792"/>
                </a:cxn>
                <a:cxn ang="0">
                  <a:pos x="734" y="766"/>
                </a:cxn>
                <a:cxn ang="0">
                  <a:pos x="776" y="630"/>
                </a:cxn>
                <a:cxn ang="0">
                  <a:pos x="750" y="582"/>
                </a:cxn>
                <a:cxn ang="0">
                  <a:pos x="550" y="538"/>
                </a:cxn>
                <a:cxn ang="0">
                  <a:pos x="606" y="424"/>
                </a:cxn>
                <a:cxn ang="0">
                  <a:pos x="682" y="408"/>
                </a:cxn>
                <a:cxn ang="0">
                  <a:pos x="786" y="524"/>
                </a:cxn>
                <a:cxn ang="0">
                  <a:pos x="730" y="400"/>
                </a:cxn>
              </a:cxnLst>
              <a:rect l="0" t="0" r="r" b="b"/>
              <a:pathLst>
                <a:path w="876" h="880">
                  <a:moveTo>
                    <a:pt x="876" y="372"/>
                  </a:moveTo>
                  <a:lnTo>
                    <a:pt x="868" y="320"/>
                  </a:lnTo>
                  <a:lnTo>
                    <a:pt x="856" y="312"/>
                  </a:lnTo>
                  <a:lnTo>
                    <a:pt x="722" y="354"/>
                  </a:lnTo>
                  <a:lnTo>
                    <a:pt x="780" y="222"/>
                  </a:lnTo>
                  <a:lnTo>
                    <a:pt x="768" y="212"/>
                  </a:lnTo>
                  <a:lnTo>
                    <a:pt x="676" y="364"/>
                  </a:lnTo>
                  <a:lnTo>
                    <a:pt x="600" y="380"/>
                  </a:lnTo>
                  <a:lnTo>
                    <a:pt x="514" y="362"/>
                  </a:lnTo>
                  <a:lnTo>
                    <a:pt x="520" y="274"/>
                  </a:lnTo>
                  <a:lnTo>
                    <a:pt x="548" y="202"/>
                  </a:lnTo>
                  <a:lnTo>
                    <a:pt x="698" y="164"/>
                  </a:lnTo>
                  <a:lnTo>
                    <a:pt x="698" y="118"/>
                  </a:lnTo>
                  <a:lnTo>
                    <a:pt x="686" y="110"/>
                  </a:lnTo>
                  <a:lnTo>
                    <a:pt x="566" y="156"/>
                  </a:lnTo>
                  <a:lnTo>
                    <a:pt x="620" y="8"/>
                  </a:lnTo>
                  <a:lnTo>
                    <a:pt x="608" y="0"/>
                  </a:lnTo>
                  <a:lnTo>
                    <a:pt x="522" y="140"/>
                  </a:lnTo>
                  <a:lnTo>
                    <a:pt x="444" y="28"/>
                  </a:lnTo>
                  <a:lnTo>
                    <a:pt x="432" y="20"/>
                  </a:lnTo>
                  <a:lnTo>
                    <a:pt x="416" y="62"/>
                  </a:lnTo>
                  <a:lnTo>
                    <a:pt x="506" y="188"/>
                  </a:lnTo>
                  <a:lnTo>
                    <a:pt x="482" y="260"/>
                  </a:lnTo>
                  <a:lnTo>
                    <a:pt x="428" y="330"/>
                  </a:lnTo>
                  <a:lnTo>
                    <a:pt x="360" y="300"/>
                  </a:lnTo>
                  <a:lnTo>
                    <a:pt x="304" y="230"/>
                  </a:lnTo>
                  <a:lnTo>
                    <a:pt x="352" y="76"/>
                  </a:lnTo>
                  <a:lnTo>
                    <a:pt x="316" y="54"/>
                  </a:lnTo>
                  <a:lnTo>
                    <a:pt x="276" y="192"/>
                  </a:lnTo>
                  <a:lnTo>
                    <a:pt x="184" y="74"/>
                  </a:lnTo>
                  <a:lnTo>
                    <a:pt x="172" y="68"/>
                  </a:lnTo>
                  <a:lnTo>
                    <a:pt x="240" y="224"/>
                  </a:lnTo>
                  <a:lnTo>
                    <a:pt x="104" y="244"/>
                  </a:lnTo>
                  <a:lnTo>
                    <a:pt x="106" y="276"/>
                  </a:lnTo>
                  <a:lnTo>
                    <a:pt x="118" y="284"/>
                  </a:lnTo>
                  <a:lnTo>
                    <a:pt x="272" y="260"/>
                  </a:lnTo>
                  <a:lnTo>
                    <a:pt x="332" y="336"/>
                  </a:lnTo>
                  <a:lnTo>
                    <a:pt x="370" y="406"/>
                  </a:lnTo>
                  <a:lnTo>
                    <a:pt x="308" y="442"/>
                  </a:lnTo>
                  <a:lnTo>
                    <a:pt x="198" y="464"/>
                  </a:lnTo>
                  <a:lnTo>
                    <a:pt x="94" y="350"/>
                  </a:lnTo>
                  <a:lnTo>
                    <a:pt x="82" y="340"/>
                  </a:lnTo>
                  <a:lnTo>
                    <a:pt x="152" y="474"/>
                  </a:lnTo>
                  <a:lnTo>
                    <a:pt x="4" y="502"/>
                  </a:lnTo>
                  <a:lnTo>
                    <a:pt x="0" y="544"/>
                  </a:lnTo>
                  <a:lnTo>
                    <a:pt x="12" y="552"/>
                  </a:lnTo>
                  <a:lnTo>
                    <a:pt x="158" y="520"/>
                  </a:lnTo>
                  <a:lnTo>
                    <a:pt x="90" y="644"/>
                  </a:lnTo>
                  <a:lnTo>
                    <a:pt x="100" y="652"/>
                  </a:lnTo>
                  <a:lnTo>
                    <a:pt x="144" y="658"/>
                  </a:lnTo>
                  <a:lnTo>
                    <a:pt x="204" y="510"/>
                  </a:lnTo>
                  <a:lnTo>
                    <a:pt x="308" y="486"/>
                  </a:lnTo>
                  <a:lnTo>
                    <a:pt x="382" y="488"/>
                  </a:lnTo>
                  <a:lnTo>
                    <a:pt x="372" y="566"/>
                  </a:lnTo>
                  <a:lnTo>
                    <a:pt x="332" y="670"/>
                  </a:lnTo>
                  <a:lnTo>
                    <a:pt x="170" y="746"/>
                  </a:lnTo>
                  <a:lnTo>
                    <a:pt x="182" y="754"/>
                  </a:lnTo>
                  <a:lnTo>
                    <a:pt x="316" y="716"/>
                  </a:lnTo>
                  <a:lnTo>
                    <a:pt x="252" y="858"/>
                  </a:lnTo>
                  <a:lnTo>
                    <a:pt x="260" y="864"/>
                  </a:lnTo>
                  <a:lnTo>
                    <a:pt x="306" y="880"/>
                  </a:lnTo>
                  <a:lnTo>
                    <a:pt x="358" y="732"/>
                  </a:lnTo>
                  <a:lnTo>
                    <a:pt x="424" y="836"/>
                  </a:lnTo>
                  <a:lnTo>
                    <a:pt x="436" y="846"/>
                  </a:lnTo>
                  <a:lnTo>
                    <a:pt x="464" y="812"/>
                  </a:lnTo>
                  <a:lnTo>
                    <a:pt x="374" y="686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62" y="522"/>
                  </a:lnTo>
                  <a:lnTo>
                    <a:pt x="516" y="568"/>
                  </a:lnTo>
                  <a:lnTo>
                    <a:pt x="516" y="566"/>
                  </a:lnTo>
                  <a:lnTo>
                    <a:pt x="576" y="644"/>
                  </a:lnTo>
                  <a:lnTo>
                    <a:pt x="528" y="798"/>
                  </a:lnTo>
                  <a:lnTo>
                    <a:pt x="564" y="820"/>
                  </a:lnTo>
                  <a:lnTo>
                    <a:pt x="604" y="680"/>
                  </a:lnTo>
                  <a:lnTo>
                    <a:pt x="686" y="792"/>
                  </a:lnTo>
                  <a:lnTo>
                    <a:pt x="696" y="798"/>
                  </a:lnTo>
                  <a:lnTo>
                    <a:pt x="734" y="766"/>
                  </a:lnTo>
                  <a:lnTo>
                    <a:pt x="640" y="648"/>
                  </a:lnTo>
                  <a:lnTo>
                    <a:pt x="776" y="630"/>
                  </a:lnTo>
                  <a:lnTo>
                    <a:pt x="762" y="590"/>
                  </a:lnTo>
                  <a:lnTo>
                    <a:pt x="750" y="582"/>
                  </a:lnTo>
                  <a:lnTo>
                    <a:pt x="610" y="612"/>
                  </a:lnTo>
                  <a:lnTo>
                    <a:pt x="550" y="538"/>
                  </a:lnTo>
                  <a:lnTo>
                    <a:pt x="532" y="468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82" y="408"/>
                  </a:lnTo>
                  <a:lnTo>
                    <a:pt x="774" y="516"/>
                  </a:lnTo>
                  <a:lnTo>
                    <a:pt x="786" y="524"/>
                  </a:lnTo>
                  <a:lnTo>
                    <a:pt x="822" y="502"/>
                  </a:lnTo>
                  <a:lnTo>
                    <a:pt x="730" y="400"/>
                  </a:lnTo>
                  <a:lnTo>
                    <a:pt x="876" y="372"/>
                  </a:lnTo>
                  <a:close/>
                </a:path>
              </a:pathLst>
            </a:custGeom>
            <a:gradFill flip="none" rotWithShape="1">
              <a:gsLst>
                <a:gs pos="63000">
                  <a:schemeClr val="bg1"/>
                </a:gs>
                <a:gs pos="50000">
                  <a:schemeClr val="bg1">
                    <a:lumMod val="6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200" baseline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8786842" cy="1470025"/>
          </a:xfrm>
        </p:spPr>
        <p:txBody>
          <a:bodyPr/>
          <a:lstStyle/>
          <a:p>
            <a:r>
              <a:rPr lang="ru-RU" spc="200" dirty="0" smtClean="0">
                <a:latin typeface="Century Gothic" pitchFamily="34" charset="0"/>
                <a:ea typeface="Batang" pitchFamily="18" charset="-127"/>
                <a:cs typeface="Arial" pitchFamily="34" charset="0"/>
              </a:rPr>
              <a:t>Проект «Зимующие птицы»</a:t>
            </a:r>
            <a:endParaRPr lang="ru-RU" spc="200" dirty="0"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519668" cy="286094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учитель- логопед МБДОУ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«Детский сад №234»,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города Барнаула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Медведева Юлия Анатольевна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user\Pictures\снег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797152"/>
            <a:ext cx="2415616" cy="24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3050"/>
            <a:ext cx="3312368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СОРОКА</a:t>
            </a:r>
            <a:endParaRPr lang="ru-RU" sz="3600" dirty="0"/>
          </a:p>
        </p:txBody>
      </p:sp>
      <p:pic>
        <p:nvPicPr>
          <p:cNvPr id="5" name="Содержимое 4" descr="сорок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700808"/>
            <a:ext cx="4032447" cy="48950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Все стрекочет и вертится,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Ей на месте не сидится,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Длиннохвоста, белобока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Вороватая ...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(П. Смолин)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user\Pictures\снег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4869160"/>
            <a:ext cx="2415616" cy="24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3050"/>
            <a:ext cx="3240360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ВОРОНА</a:t>
            </a:r>
            <a:endParaRPr lang="ru-RU" sz="3600" dirty="0"/>
          </a:p>
        </p:txBody>
      </p:sp>
      <p:pic>
        <p:nvPicPr>
          <p:cNvPr id="5" name="Содержимое 4" descr="ворон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844824"/>
            <a:ext cx="5111750" cy="44097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456384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Сильная, большая птица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Даже кошки не боится!..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Очень важная персона –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Чёрно-серая ...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(Ворона)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1" descr="C:\Users\user\Pictures\си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0"/>
            <a:ext cx="1872208" cy="148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ГОЛУБЬ</a:t>
            </a:r>
            <a:endParaRPr lang="ru-RU" sz="3600" dirty="0"/>
          </a:p>
        </p:txBody>
      </p:sp>
      <p:pic>
        <p:nvPicPr>
          <p:cNvPr id="5" name="Содержимое 4" descr="голубь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204864"/>
            <a:ext cx="4777913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/>
            <a:r>
              <a:rPr lang="ru-RU" sz="2000" b="1" dirty="0" smtClean="0">
                <a:solidFill>
                  <a:schemeClr val="tx1"/>
                </a:solidFill>
              </a:rPr>
              <a:t>Он живет на площадях,</a:t>
            </a:r>
          </a:p>
          <a:p>
            <a:pPr fontAlgn="base"/>
            <a:r>
              <a:rPr lang="ru-RU" sz="2000" b="1" dirty="0" smtClean="0">
                <a:solidFill>
                  <a:schemeClr val="tx1"/>
                </a:solidFill>
              </a:rPr>
              <a:t>На деревьях, и ветвях.</a:t>
            </a:r>
          </a:p>
          <a:p>
            <a:pPr fontAlgn="base"/>
            <a:r>
              <a:rPr lang="ru-RU" sz="2000" b="1" dirty="0" smtClean="0">
                <a:solidFill>
                  <a:schemeClr val="tx1"/>
                </a:solidFill>
              </a:rPr>
              <a:t>Он воркует, не поет,</a:t>
            </a:r>
          </a:p>
          <a:p>
            <a:pPr fontAlgn="base"/>
            <a:r>
              <a:rPr lang="ru-RU" sz="2000" b="1" dirty="0" smtClean="0">
                <a:solidFill>
                  <a:schemeClr val="tx1"/>
                </a:solidFill>
              </a:rPr>
              <a:t>Бодро семечки клюет.</a:t>
            </a:r>
          </a:p>
          <a:p>
            <a:pPr fontAlgn="base"/>
            <a:r>
              <a:rPr lang="ru-RU" sz="2000" b="1" dirty="0" smtClean="0">
                <a:solidFill>
                  <a:schemeClr val="tx1"/>
                </a:solidFill>
              </a:rPr>
              <a:t>  Голубь</a:t>
            </a:r>
          </a:p>
          <a:p>
            <a:endParaRPr lang="ru-RU" dirty="0"/>
          </a:p>
        </p:txBody>
      </p:sp>
      <p:pic>
        <p:nvPicPr>
          <p:cNvPr id="3074" name="Picture 2" descr="C:\Users\user\Pictures\сн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8680" y="4149080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ВОРОБЕЙ</a:t>
            </a:r>
            <a:endParaRPr lang="ru-RU" sz="3600" dirty="0"/>
          </a:p>
        </p:txBody>
      </p:sp>
      <p:pic>
        <p:nvPicPr>
          <p:cNvPr id="5" name="Содержимое 4" descr="воробей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988840"/>
            <a:ext cx="5111750" cy="41218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Птичка-невеличка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Ножки имеет,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А ходить не умеет.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Хочет сделать шажок -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Получается прыжок. 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(Воробей)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Pictures\с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3117726" cy="311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СНЕГИРЬ</a:t>
            </a:r>
            <a:endParaRPr lang="ru-RU" sz="3600" dirty="0"/>
          </a:p>
        </p:txBody>
      </p:sp>
      <p:pic>
        <p:nvPicPr>
          <p:cNvPr id="6" name="Содержимое 5" descr="снегирь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060848"/>
            <a:ext cx="5364088" cy="45534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4691063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Зимой на ветках яблоки!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Скорей их собери!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И вдруг вспорхнули яблоки,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Ведь это ...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(Снегири) 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1" descr="C:\Users\user\Pictures\си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1368152" cy="148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загадки о снегире</a:t>
            </a:r>
            <a:endParaRPr lang="ru-RU" dirty="0"/>
          </a:p>
        </p:txBody>
      </p:sp>
      <p:pic>
        <p:nvPicPr>
          <p:cNvPr id="7" name="Содержимое 6" descr="P81126-1233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484784"/>
            <a:ext cx="4824536" cy="5040560"/>
          </a:xfrm>
        </p:spPr>
      </p:pic>
      <p:pic>
        <p:nvPicPr>
          <p:cNvPr id="4" name="Picture 6" descr="http://gifok.net/images/2015/10/27/Birds_1_016.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33999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как кричит?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556792"/>
            <a:ext cx="4546848" cy="4569371"/>
          </a:xfrm>
        </p:spPr>
        <p:txBody>
          <a:bodyPr/>
          <a:lstStyle/>
          <a:p>
            <a:r>
              <a:rPr lang="ru-RU" dirty="0" smtClean="0"/>
              <a:t>Воробей – чирикает</a:t>
            </a:r>
          </a:p>
          <a:p>
            <a:r>
              <a:rPr lang="ru-RU" dirty="0" smtClean="0"/>
              <a:t>Голубь – воркует</a:t>
            </a:r>
          </a:p>
          <a:p>
            <a:r>
              <a:rPr lang="ru-RU" dirty="0" smtClean="0"/>
              <a:t>Синичка - тинькает</a:t>
            </a:r>
          </a:p>
          <a:p>
            <a:r>
              <a:rPr lang="ru-RU" dirty="0" smtClean="0"/>
              <a:t>Ворона – каркает</a:t>
            </a:r>
          </a:p>
          <a:p>
            <a:r>
              <a:rPr lang="ru-RU" dirty="0" smtClean="0"/>
              <a:t>Сорока – стрекочет</a:t>
            </a:r>
          </a:p>
          <a:p>
            <a:endParaRPr lang="ru-RU" dirty="0"/>
          </a:p>
        </p:txBody>
      </p:sp>
      <p:pic>
        <p:nvPicPr>
          <p:cNvPr id="4" name="Picture 1" descr="C:\Users\user\Pictures\си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728192" cy="1416031"/>
          </a:xfrm>
          <a:prstGeom prst="rect">
            <a:avLst/>
          </a:prstGeom>
          <a:noFill/>
        </p:spPr>
      </p:pic>
      <p:pic>
        <p:nvPicPr>
          <p:cNvPr id="4098" name="Picture 2" descr="http://www.playcast.ru/uploads/2017/03/17/220327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1800200" cy="1602178"/>
          </a:xfrm>
          <a:prstGeom prst="rect">
            <a:avLst/>
          </a:prstGeom>
          <a:noFill/>
        </p:spPr>
      </p:pic>
      <p:pic>
        <p:nvPicPr>
          <p:cNvPr id="4100" name="Picture 4" descr="https://avatanplus.com/files/resources/mid/57932567a5c2f15616ca1cf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1872208" cy="1872208"/>
          </a:xfrm>
          <a:prstGeom prst="rect">
            <a:avLst/>
          </a:prstGeom>
          <a:noFill/>
        </p:spPr>
      </p:pic>
      <p:pic>
        <p:nvPicPr>
          <p:cNvPr id="4104" name="Picture 8" descr="https://ds04.infourok.ru/uploads/ex/058b/00126892-c4611116/hello_html_m6c24566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1987721" cy="1440160"/>
          </a:xfrm>
          <a:prstGeom prst="rect">
            <a:avLst/>
          </a:prstGeom>
          <a:noFill/>
        </p:spPr>
      </p:pic>
      <p:pic>
        <p:nvPicPr>
          <p:cNvPr id="4106" name="Picture 10" descr="http://www.playcast.ru/uploads/2018/08/02/256224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229200"/>
            <a:ext cx="243026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 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Какую птицу называют санитаром леса?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Кто выводит птенцов зимой?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Какая птица не умеет ходить, а прыгает?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Какую птицу называют, птицей Мира?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Кого из птиц называют воровкой?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называются птицы, которые прилетают к нам зимовать?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user\Pictures\с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-315416"/>
            <a:ext cx="2232248" cy="197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«Назови , кто где?»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Логопед прикрепляет на наборном полотне кормушку и плоскостные изображения птиц. Дети комментируют действия логопеда: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-Дятел сидит на стволе. Предлог НА.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-Воробей сидит в кормушке. Предлог В.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-Синица качается над кормушкой. Предлог НАД.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-Воробей спрятался под кормушкой. Предлог ПОД.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Ворона  выглядывает из-за кормушки. Предлог ИЗ-ЗА и т.д.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P81126-12463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556792"/>
            <a:ext cx="2664296" cy="2075397"/>
          </a:xfrm>
        </p:spPr>
      </p:pic>
      <p:pic>
        <p:nvPicPr>
          <p:cNvPr id="11" name="Содержимое 10" descr="P81126-12480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628800"/>
            <a:ext cx="2160240" cy="2232247"/>
          </a:xfrm>
        </p:spPr>
      </p:pic>
      <p:pic>
        <p:nvPicPr>
          <p:cNvPr id="13" name="Содержимое 5" descr="P81126-12474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861048"/>
            <a:ext cx="2016224" cy="2719318"/>
          </a:xfrm>
          <a:prstGeom prst="rect">
            <a:avLst/>
          </a:prstGeom>
        </p:spPr>
      </p:pic>
      <p:pic>
        <p:nvPicPr>
          <p:cNvPr id="14" name="Содержимое 8" descr="P81126-1247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717032"/>
            <a:ext cx="2156804" cy="29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Актуальность.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холодное время года зимующим птицам жизненно важно прокормиться. 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Доступной пищи становится значительно меньше, но потребность в ней 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возрастает. Иногда естественный корм становится практически недоступным, 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поэтому многие птицы не могут пережить зиму и погибают.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Тип проекта: информационно-творческий.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Вид проекта: групповой.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Продолжительность: краткосрочный.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Возраст: 5-6лет.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Участники: педагоги, дети и родители   группы.</a:t>
            </a:r>
          </a:p>
          <a:p>
            <a:endParaRPr lang="ru-RU" sz="2000" b="1" dirty="0" smtClean="0"/>
          </a:p>
        </p:txBody>
      </p:sp>
      <p:pic>
        <p:nvPicPr>
          <p:cNvPr id="4" name="Picture 6" descr="http://gifok.net/images/2015/10/27/Birds_1_016.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Чтение сказки  ЧУДЕСНЫЕ ДОМИКИ</a:t>
            </a:r>
            <a:br>
              <a:rPr lang="ru-RU" sz="3200" dirty="0" smtClean="0"/>
            </a:br>
            <a:r>
              <a:rPr lang="ru-RU" sz="3200" dirty="0" smtClean="0"/>
              <a:t>или</a:t>
            </a:r>
            <a:br>
              <a:rPr lang="ru-RU" sz="3200" dirty="0" smtClean="0"/>
            </a:br>
            <a:r>
              <a:rPr lang="ru-RU" sz="3200" dirty="0" smtClean="0"/>
              <a:t>СКАЗКА О ЗИМЕ И ПТИЦАХ.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некотором царстве, в некотором государстве стоял волшебный лес. В том лесу росло много  деревьев: колкие елочки, стройные осины, кудрявые березки, … И жили в том лесу  множество прекрасных птиц и шустрые воробышки, и прожорливые голуби, и юркие синички и веселые сойки и певчие соловьи  и еще много-много других. Все птички жили весело и дружно, перелетали с ветки на ветку, ловили мошек, жучков, червячков и пели песни.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Но вот однажды в саду появилась волшебница. Она была одета в белые одежды и от нее веяло холодом. Волшебница сказала: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Я –волшебница Зима. Я принесла с собою снег и скоро забросаю им всю землю. Снег закроет все белым пушистым одеялом. А потом придет мой брат – дедушка Мороз и заморозит поля, луга и реки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Взмахнула Зима своим рукавом и с деревьев облетели листочки. Взмахнула еще раз и с неба посыпался белый пушистый снег и  все- земля, деревья, кусты покрылись белым покрывалом. И солнышко светит, но почему-то не греет. Жучки, паучки и мошки быстренько спрятались под кору деревьев.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 Холодно стало птичкам. Стали они думать, что им делать дальше. Жаворонки и соловьи предлагали всем улететь подальше от холодной зимы- в теплые края. Воробьи и синицы,  наоборот, предлагали остаться и перелететь поближе к добрым людям.  Долго спорили птицы, но так и не смогли они договориться между собой,  и каждая птица сделала по-своему. Жаворонки и соловьи улетели в теплые края, а воробышки, синички и другие птички перебрались поближе к людям.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Ну, что, птички, испугались меня? - спросила Зима.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-Нет, Тётушка, Зима не испугались мы тебя. Мы перышки распушили, по веткам попрыгали и нам совсем не холодно, -ответили птицы.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-А что же вы будете кушать? Ведь все жучки и паучки спрятались. Ну-ка, улетайте тоже в теплые края.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Нет, не улетим мы, -ответили птицы.- Мы ягодки и семена  найдем.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А зима еще пуще морозов напускает. Совсем стало голодно птицам. Летают они голодные, холодные. Что делать? Ягод совсем не осталось, а семена из-под снега не достать. Загрустили птички. Летают везде, корм ищут.  Перышки у них  поистрепались, сил совсем не осталось.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А Зима довольная.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-Ну , что я вам говорила, нет тут для вас никакой еды.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Вдруг видят птички- домик какой-то маленький деревянный висит. Решили птицы заглянуть в этот домик, а там еды видимо-невидимо . И семечки, и крошки хлебные, и даже- </a:t>
            </a:r>
            <a:r>
              <a:rPr lang="ru-RU" sz="2000" dirty="0" err="1" smtClean="0">
                <a:solidFill>
                  <a:schemeClr val="tx1"/>
                </a:solidFill>
              </a:rPr>
              <a:t>синичкина</a:t>
            </a:r>
            <a:r>
              <a:rPr lang="ru-RU" sz="2000" dirty="0" smtClean="0">
                <a:solidFill>
                  <a:schemeClr val="tx1"/>
                </a:solidFill>
              </a:rPr>
              <a:t> радость- кусочек сала. Обрадовались птицы, наелись  до отвала и полетели рассказать о необычном домике своим голодным друзьям. А когда прилетели птицы обратно, увидели они что домиков таких много -много висит. И в каждом домике много вкусных семечек, ягодок, зернышек. 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Увидела это Зима, еще сильнее морозов напустила, а птичкам не страшно. Сытые, они перышки распустили и не мерзнут.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Решила посмотреть Зима, кто же помогает птицам. Подкралась она тихонечко к домикам и увидела детишек, которые очищали домики от снега и насыпали туда зерна и другой корм. А домики ребята называли кормушками.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Попыталась Зима детишек напугать морозами, да не испугались они ее. Оделись потеплее и снова пришли к кормушкам.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Сафаргулова</a:t>
            </a:r>
            <a:r>
              <a:rPr lang="ru-RU" sz="2000" dirty="0" smtClean="0">
                <a:solidFill>
                  <a:schemeClr val="tx1"/>
                </a:solidFill>
              </a:rPr>
              <a:t> И.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по сказке: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– Как называется эта история?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 Что случилось с птицами когда пришла зима?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 Как спасались от мороза зимующие птицы?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Что за домики увидели птицы 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Что было в этих домиках?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Кто и как помогал птицам?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Почему зимой нужно делать кормушки и насыпать в них корм?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Зимующие птицы не боятся морозов , они много летают и сами стараются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прилетают к нашим жилищам за помощью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мы с вами должны помочь пережить зиму пернатым друзьям.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user\Pictures\с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-315416"/>
            <a:ext cx="2410498" cy="197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Помоги птицам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3355752" cy="45259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11603"/>
            <a:ext cx="4038600" cy="2994399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30628"/>
            <a:ext cx="4038600" cy="2994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://images6.fanpop.com/image/photos/36000000/Winter-image-winter-36092398-1024-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Участники: логопед, дети и родители   группы.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Этапы проекта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этап – подготовительный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обсуждение целей и задач  педагогами, детьми, родителями;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создание необходимых условий для реализации проекта;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перспективное планирование проекта.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этап – основной (практический)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внедрение в воспитательно-образовательный процесс методов и приёмов на расширение знаний детей о зимующих птицах;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продуктивная деятельность детей.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этап – заключительный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презентация проекта.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1" descr="C:\Users\user\Pictures\с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65104"/>
            <a:ext cx="1906442" cy="156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Реализация проекта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этап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Цель: </a:t>
            </a:r>
            <a:r>
              <a:rPr lang="ru-RU" dirty="0" smtClean="0">
                <a:solidFill>
                  <a:schemeClr val="tx1"/>
                </a:solidFill>
              </a:rPr>
              <a:t>расширение и обогащение знаний о зимующих птицах.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 Закрепить знания детей о зимующих птицах, о роли человека в жизни зимующих птиц.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Способствовать развитию творческих и интеллектуальных способностей воспитанников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 Привлечь воспитанников и родителей к помощи птицам в трудных зимних условиях.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Ожидаемый результат: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  Расширение кругозора детей о зимующих птицах.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Улучшение предметно-развивающей среды.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 Проведение акции « Помоги птицам!».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Pictures\снег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442384"/>
            <a:ext cx="2415616" cy="24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200" smtClean="0">
                <a:latin typeface="Century Gothic" pitchFamily="34" charset="0"/>
              </a:rPr>
              <a:t>Заголовок  слайда</a:t>
            </a:r>
            <a:endParaRPr lang="ru-RU" spc="20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4176464" cy="63367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1484784"/>
            <a:ext cx="4788024" cy="504056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Есть «зимующие птицы», которые живут с нами летом и остаются жить рядом с нами и зимой.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 А есть птицы — гости, их еще называют «кочующими». Кочующие птицы прилетают к нам зимой с далекого холодного севера. Наши зимние гости – это  свиристели, клесты, снегири. В их родных краях зимой такой мороз и стужа, что им кажется, что у нас тепло! Да и корм у нас есть! Свиристели и снегири лакомятся рябинкой. Клесты – шишками.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s://cache.desktopnexus.com/thumbseg/1920/1920959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4427984" cy="464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3050"/>
            <a:ext cx="3384376" cy="11620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КЛЁСТ</a:t>
            </a:r>
            <a:endParaRPr lang="ru-RU" sz="4800" dirty="0"/>
          </a:p>
        </p:txBody>
      </p:sp>
      <p:pic>
        <p:nvPicPr>
          <p:cNvPr id="5" name="Содержимое 4" descr="клест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844824"/>
            <a:ext cx="4586311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114800" cy="74614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У клестов клюв похож на крестик.   Он им нужен, чтобы добывать себе еду – доставать семена из шишек. Обычным прямым клювом семена из шишки не </a:t>
            </a:r>
            <a:r>
              <a:rPr lang="ru-RU" sz="2000" b="1" dirty="0" smtClean="0">
                <a:solidFill>
                  <a:srgbClr val="002060"/>
                </a:solidFill>
              </a:rPr>
              <a:t>добудешь!  Поэтому если увидишь в лесу или парке зимой птичку с клювом-крестиком, то знай — это клёст. Никогда его с другими птичками не перепутаешь! Клест – это самая удивительная птица!  Никаких морозов не боится! И птенцов выводит зимой во время вьюг, метелей и сильных морозов. И поэтому гнездо клесты делают очень теплое и прочное. И всегда их гнездо находится очень высоко на сосне или на ели, чтобы никто птенцов не смог достать.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6" descr="http://gifok.net/images/2015/10/27/Birds_1_016.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333999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вор син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844824"/>
            <a:ext cx="5148262" cy="37485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92696"/>
            <a:ext cx="3995936" cy="5433467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Бывают птицы разными: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Одни боятся вьюг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И улетают на зиму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На добрый, тёплый юг.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Другие – те народ иной: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 мороз над лесом кружат,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Для них разлука с родиной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Страшнее лютой стужи.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 их пёрышкам взъерошенным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Не пристают снежинки,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Они и под порошами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Резвятся для разминки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5" name="Picture 1" descr="C:\Users\user\Pictures\с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2410498" cy="197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СИНИЦА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«Маленькая птичка –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Желтогрудая певичка.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Звонко песенку поёт,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Сало вкусное клюёт</a:t>
            </a:r>
            <a:endParaRPr lang="ru-RU" sz="22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синица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916832"/>
            <a:ext cx="5111750" cy="4265861"/>
          </a:xfrm>
        </p:spPr>
      </p:pic>
      <p:pic>
        <p:nvPicPr>
          <p:cNvPr id="5" name="Picture 2" descr="C:\Users\user\Pictures\снег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684584" y="4869160"/>
            <a:ext cx="2415616" cy="241561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3050"/>
            <a:ext cx="4392488" cy="11620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cs typeface="Aharoni" pitchFamily="2" charset="-79"/>
              </a:rPr>
              <a:t>ДЯТЕЛ</a:t>
            </a:r>
            <a:endParaRPr lang="ru-RU" sz="5400" dirty="0">
              <a:cs typeface="Aharoni" pitchFamily="2" charset="-79"/>
            </a:endParaRPr>
          </a:p>
        </p:txBody>
      </p:sp>
      <p:pic>
        <p:nvPicPr>
          <p:cNvPr id="5" name="Содержимое 4" descr="дятел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510392"/>
            <a:ext cx="3960439" cy="4963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3213993" cy="3993307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Вот пернатый сел на сук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И колотит: тук-тук-тук!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Ищет пищу под корой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Он голодною порой. 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(Дятел) 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6" name="Picture 1" descr="C:\Users\user\Pictures\си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-1"/>
            <a:ext cx="1872208" cy="148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нежин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40F0C8-CD61-4D39-A858-0C019765B8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Тема2зима</Template>
  <TotalTime>248</TotalTime>
  <Words>648</Words>
  <Application>Microsoft Office PowerPoint</Application>
  <PresentationFormat>Экран (4:3)</PresentationFormat>
  <Paragraphs>137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Batang</vt:lpstr>
      <vt:lpstr>Aharoni</vt:lpstr>
      <vt:lpstr>Arial</vt:lpstr>
      <vt:lpstr>Calibri</vt:lpstr>
      <vt:lpstr>Century Gothic</vt:lpstr>
      <vt:lpstr>Times New Roman</vt:lpstr>
      <vt:lpstr>снежинка</vt:lpstr>
      <vt:lpstr>Проект «Зимующие птицы»</vt:lpstr>
      <vt:lpstr>Презентация PowerPoint</vt:lpstr>
      <vt:lpstr>Презентация PowerPoint</vt:lpstr>
      <vt:lpstr>Презентация PowerPoint</vt:lpstr>
      <vt:lpstr>Заголовок  слайда</vt:lpstr>
      <vt:lpstr>КЛЁСТ</vt:lpstr>
      <vt:lpstr>Презентация PowerPoint</vt:lpstr>
      <vt:lpstr>СИНИЦА</vt:lpstr>
      <vt:lpstr>ДЯТЕЛ</vt:lpstr>
      <vt:lpstr>СОРОКА</vt:lpstr>
      <vt:lpstr>ВОРОНА</vt:lpstr>
      <vt:lpstr>ГОЛУБЬ</vt:lpstr>
      <vt:lpstr>ВОРОБЕЙ</vt:lpstr>
      <vt:lpstr>СНЕГИРЬ</vt:lpstr>
      <vt:lpstr>Разучивание загадки о снегире</vt:lpstr>
      <vt:lpstr>Кто как кричит? </vt:lpstr>
      <vt:lpstr>Блиц -опрос</vt:lpstr>
      <vt:lpstr>Игра: «Назови , кто где?»</vt:lpstr>
      <vt:lpstr>Презентация PowerPoint</vt:lpstr>
      <vt:lpstr>Чтение сказки  ЧУДЕСНЫЕ ДОМИКИ или СКАЗКА О ЗИМЕ И ПТИЦАХ. </vt:lpstr>
      <vt:lpstr>Презентация PowerPoint</vt:lpstr>
      <vt:lpstr>Презентация PowerPoint</vt:lpstr>
      <vt:lpstr>Беседа по сказке:</vt:lpstr>
      <vt:lpstr>Зимующие птицы не боятся морозов , они много летают и сами стараются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 Они прилетают к нашим жилищам за помощью. И мы с вами должны помочь пережить зиму пернатым друзьям.  </vt:lpstr>
      <vt:lpstr>Помоги птицам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user</dc:creator>
  <cp:lastModifiedBy>User</cp:lastModifiedBy>
  <cp:revision>31</cp:revision>
  <dcterms:created xsi:type="dcterms:W3CDTF">2018-11-20T15:08:12Z</dcterms:created>
  <dcterms:modified xsi:type="dcterms:W3CDTF">2018-12-28T12:29:24Z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TC300082489990</vt:lpwstr>
  </property>
</Properties>
</file>