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03769-DB2B-487D-ADE4-CF86FE298B1A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116F4-9D13-43A0-A004-882465A63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03769-DB2B-487D-ADE4-CF86FE298B1A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116F4-9D13-43A0-A004-882465A63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03769-DB2B-487D-ADE4-CF86FE298B1A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116F4-9D13-43A0-A004-882465A63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03769-DB2B-487D-ADE4-CF86FE298B1A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116F4-9D13-43A0-A004-882465A63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03769-DB2B-487D-ADE4-CF86FE298B1A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116F4-9D13-43A0-A004-882465A63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03769-DB2B-487D-ADE4-CF86FE298B1A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116F4-9D13-43A0-A004-882465A63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03769-DB2B-487D-ADE4-CF86FE298B1A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116F4-9D13-43A0-A004-882465A63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03769-DB2B-487D-ADE4-CF86FE298B1A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116F4-9D13-43A0-A004-882465A63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03769-DB2B-487D-ADE4-CF86FE298B1A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116F4-9D13-43A0-A004-882465A63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03769-DB2B-487D-ADE4-CF86FE298B1A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116F4-9D13-43A0-A004-882465A63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03769-DB2B-487D-ADE4-CF86FE298B1A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116F4-9D13-43A0-A004-882465A63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03769-DB2B-487D-ADE4-CF86FE298B1A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116F4-9D13-43A0-A004-882465A6368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rasotaimedicina.ru/treatment/neurology/" TargetMode="External"/><Relationship Id="rId2" Type="http://schemas.openxmlformats.org/officeDocument/2006/relationships/hyperlink" Target="https://www.krasotaimedicina.ru/treatment/pediatric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krasotaimedicina.ru/diseases/children/fetal-alcohol-syndrome" TargetMode="External"/><Relationship Id="rId13" Type="http://schemas.openxmlformats.org/officeDocument/2006/relationships/hyperlink" Target="https://www.krasotaimedicina.ru/diseases/zabolevanija_neurology/brain-injury" TargetMode="External"/><Relationship Id="rId3" Type="http://schemas.openxmlformats.org/officeDocument/2006/relationships/hyperlink" Target="https://www.krasotaimedicina.ru/diseases/zabolevanija_gynaecology/rhesus-conflict" TargetMode="External"/><Relationship Id="rId7" Type="http://schemas.openxmlformats.org/officeDocument/2006/relationships/hyperlink" Target="https://www.krasotaimedicina.ru/diseases/children/nuclear-jaundice" TargetMode="External"/><Relationship Id="rId12" Type="http://schemas.openxmlformats.org/officeDocument/2006/relationships/hyperlink" Target="https://www.krasotaimedicina.ru/diseases/children/rachitis" TargetMode="External"/><Relationship Id="rId2" Type="http://schemas.openxmlformats.org/officeDocument/2006/relationships/hyperlink" Target="https://www.krasotaimedicina.ru/diseases/zabolevanija_gynaecology/pregnancy-toxemia" TargetMode="External"/><Relationship Id="rId16" Type="http://schemas.openxmlformats.org/officeDocument/2006/relationships/hyperlink" Target="https://www.krasotaimedicina.ru/diseases/children/hyper-guardiansh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krasotaimedicina.ru/diseases/children/premature-babies" TargetMode="External"/><Relationship Id="rId11" Type="http://schemas.openxmlformats.org/officeDocument/2006/relationships/hyperlink" Target="https://www.krasotaimedicina.ru/diseases/zabolevanija_neurology/neuroinfection" TargetMode="External"/><Relationship Id="rId5" Type="http://schemas.openxmlformats.org/officeDocument/2006/relationships/hyperlink" Target="https://www.krasotaimedicina.ru/diseases/children/intrauterine-infection" TargetMode="External"/><Relationship Id="rId15" Type="http://schemas.openxmlformats.org/officeDocument/2006/relationships/hyperlink" Target="https://www.krasotaimedicina.ru/diseases/children/epileptic-encephalopathy" TargetMode="External"/><Relationship Id="rId10" Type="http://schemas.openxmlformats.org/officeDocument/2006/relationships/hyperlink" Target="https://www.krasotaimedicina.ru/diseases/infectious/flu" TargetMode="External"/><Relationship Id="rId4" Type="http://schemas.openxmlformats.org/officeDocument/2006/relationships/hyperlink" Target="https://www.krasotaimedicina.ru/diseases/zabolevanija_gynaecology/fetal-hypoxia" TargetMode="External"/><Relationship Id="rId9" Type="http://schemas.openxmlformats.org/officeDocument/2006/relationships/hyperlink" Target="https://www.krasotaimedicina.ru/diseases/children/hypotrophy" TargetMode="External"/><Relationship Id="rId14" Type="http://schemas.openxmlformats.org/officeDocument/2006/relationships/hyperlink" Target="https://www.krasotaimedicina.ru/diseases/zabolevanija_neurology/epilepsy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rasotaimedicina.ru/diseases/children/ADHD" TargetMode="External"/><Relationship Id="rId2" Type="http://schemas.openxmlformats.org/officeDocument/2006/relationships/hyperlink" Target="https://www.krasotaimedicina.ru/diseases/children/intellectual-disabilit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rasotaimedicina.ru/diseases/speech-disorder/dyslalia" TargetMode="External"/><Relationship Id="rId2" Type="http://schemas.openxmlformats.org/officeDocument/2006/relationships/hyperlink" Target="https://www.krasotaimedicina.ru/diseases/speech-disorder/speech-retardatio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krasotaimedicina.ru/diseases/speech-disorder/dyslexia" TargetMode="External"/><Relationship Id="rId4" Type="http://schemas.openxmlformats.org/officeDocument/2006/relationships/hyperlink" Target="https://www.krasotaimedicina.ru/diseases/speech-disorder/dysgraphi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rasotaimedicina.ru/diseases/zabolevanija_neurology/hyperkinesis" TargetMode="External"/><Relationship Id="rId2" Type="http://schemas.openxmlformats.org/officeDocument/2006/relationships/hyperlink" Target="https://www.krasotaimedicina.ru/diseases/children/increased-anxiet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rasotaimedicina.ru/treatment/child-mental-sphere/art-therapy" TargetMode="External"/><Relationship Id="rId2" Type="http://schemas.openxmlformats.org/officeDocument/2006/relationships/hyperlink" Target="https://www.krasotaimedicina.ru/treatment/child-mental-sphere/play-therap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rasotaimedicina.ru/treatment/special-needs/MRSDD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Задержка психического развития</a:t>
            </a:r>
            <a:r>
              <a:rPr lang="ru-RU" dirty="0" smtClean="0">
                <a:solidFill>
                  <a:srgbClr val="FF0000"/>
                </a:solidFill>
              </a:rPr>
              <a:t> (ЗПР)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143116"/>
            <a:ext cx="6400800" cy="349568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 descr="C:\Users\admin\Desktop\unname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714488"/>
            <a:ext cx="7286676" cy="453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admin\Desktop\Без названия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28"/>
            <a:ext cx="8215370" cy="62151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Задержка психического развития</a:t>
            </a:r>
            <a:r>
              <a:rPr lang="ru-RU" dirty="0" smtClean="0">
                <a:solidFill>
                  <a:srgbClr val="002060"/>
                </a:solidFill>
              </a:rPr>
              <a:t> (ЗПР)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Задержка психического развития</a:t>
            </a:r>
            <a:r>
              <a:rPr lang="ru-RU" dirty="0" smtClean="0"/>
              <a:t> (ЗПР) – это темповое отставание развития психических процессов и незрелость эмоционально-волевой сферы у детей, которые потенциально могут быть преодолены с помощью специально организованного обучения и воспитания. Задержка психического развития характеризуется недостаточным уровнем развития моторики, речи, внимания, памяти, мышления, регуляции и </a:t>
            </a:r>
            <a:r>
              <a:rPr lang="ru-RU" dirty="0" err="1" smtClean="0"/>
              <a:t>саморе­гуляции</a:t>
            </a:r>
            <a:r>
              <a:rPr lang="ru-RU" dirty="0" smtClean="0"/>
              <a:t> поведения, примитив­ностью и неустойчивостью эмоций, плохой успеваемостью в школе. Диагностика ЗПР проводится коллегиально комиссией в составе медицинских специалистов, педагогов и психологов. Дети с задержкой психического развития нуждаются в специально организованном коррекционно-развивающем обучении и медицинском сопровождении.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00B050"/>
                </a:solidFill>
              </a:rPr>
              <a:t>Общие сведения</a:t>
            </a:r>
            <a:br>
              <a:rPr lang="ru-RU" b="1" dirty="0" smtClean="0">
                <a:solidFill>
                  <a:srgbClr val="00B050"/>
                </a:solidFill>
              </a:rPr>
            </a:b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Задержка психического развития (ЗПР) представляет собой обратимые нарушения интеллектуальной и эмоционально-волевой сферы, сопровождающиеся специфическими трудностями в обучении. Число лиц с задержкой психического развития достигает 15-16% в детской популяции. ЗПР является в большей степени психолого-педагогической категорией, однако в ее основе могут лежать органические нарушения, поэтому данное состояние также рассматривается медицинскими дисциплинами – прежде всего, </a:t>
            </a:r>
            <a:r>
              <a:rPr lang="ru-RU" dirty="0" smtClean="0">
                <a:hlinkClick r:id="rId2"/>
              </a:rPr>
              <a:t>педиатрией</a:t>
            </a:r>
            <a:r>
              <a:rPr lang="ru-RU" dirty="0" smtClean="0"/>
              <a:t> и детской </a:t>
            </a:r>
            <a:r>
              <a:rPr lang="ru-RU" dirty="0" smtClean="0">
                <a:hlinkClick r:id="rId3"/>
              </a:rPr>
              <a:t>неврологией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Поскольку развитие различных психических функций у детей происходит неравномерно, обычно заключение «задержка психического развития» устанавливается детям-дошкольникам не ранее 4-5 лет, а на практике - чаще в процессе школьного обучения.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Причины ЗПР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42928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sz="3400" dirty="0" smtClean="0">
                <a:solidFill>
                  <a:srgbClr val="FF0000"/>
                </a:solidFill>
              </a:rPr>
              <a:t>1. </a:t>
            </a:r>
            <a:r>
              <a:rPr lang="ru-RU" sz="3400" b="1" dirty="0" smtClean="0">
                <a:solidFill>
                  <a:srgbClr val="FF0000"/>
                </a:solidFill>
              </a:rPr>
              <a:t>Биологические факторы</a:t>
            </a:r>
            <a:r>
              <a:rPr lang="ru-RU" sz="3400" dirty="0" smtClean="0">
                <a:solidFill>
                  <a:srgbClr val="FF0000"/>
                </a:solidFill>
              </a:rPr>
              <a:t> </a:t>
            </a:r>
            <a:r>
              <a:rPr lang="ru-RU" sz="3400" dirty="0" smtClean="0"/>
              <a:t>(негрубые органические повреждения ЦНС локального характера и их остаточные явления) вызывают нарушение созревания различных отделов головного мозга, что сопровождается парциальными нарушениями психического развития и деятельности ребенка. Среди причин биологического характера, действующих в перинатальном периоде и вызывающих задержку психического развития, наибольшее значение имеют: </a:t>
            </a:r>
          </a:p>
          <a:p>
            <a:r>
              <a:rPr lang="ru-RU" sz="3400" dirty="0" smtClean="0"/>
              <a:t>патология беременности (тяжелые </a:t>
            </a:r>
            <a:r>
              <a:rPr lang="ru-RU" sz="3400" dirty="0" smtClean="0">
                <a:hlinkClick r:id="rId2"/>
              </a:rPr>
              <a:t>токсикозы</a:t>
            </a:r>
            <a:r>
              <a:rPr lang="ru-RU" sz="3400" dirty="0" smtClean="0"/>
              <a:t>, </a:t>
            </a:r>
            <a:r>
              <a:rPr lang="ru-RU" sz="3400" dirty="0" smtClean="0">
                <a:hlinkClick r:id="rId3"/>
              </a:rPr>
              <a:t>резус-конфликт</a:t>
            </a:r>
            <a:r>
              <a:rPr lang="ru-RU" sz="3400" dirty="0" smtClean="0"/>
              <a:t>, </a:t>
            </a:r>
            <a:r>
              <a:rPr lang="ru-RU" sz="3400" dirty="0" smtClean="0">
                <a:hlinkClick r:id="rId4"/>
              </a:rPr>
              <a:t>гипоксия плода</a:t>
            </a:r>
            <a:r>
              <a:rPr lang="ru-RU" sz="3400" dirty="0" smtClean="0"/>
              <a:t> и др.), </a:t>
            </a:r>
            <a:r>
              <a:rPr lang="ru-RU" sz="3400" dirty="0" smtClean="0">
                <a:hlinkClick r:id="rId5"/>
              </a:rPr>
              <a:t>внутриутробные инфекции</a:t>
            </a:r>
            <a:r>
              <a:rPr lang="ru-RU" sz="3400" dirty="0" smtClean="0"/>
              <a:t>, внутричерепные родовые травмы, </a:t>
            </a:r>
            <a:r>
              <a:rPr lang="ru-RU" sz="3400" dirty="0" smtClean="0">
                <a:hlinkClick r:id="rId6"/>
              </a:rPr>
              <a:t>недоношенность</a:t>
            </a:r>
            <a:r>
              <a:rPr lang="ru-RU" sz="3400" dirty="0" smtClean="0"/>
              <a:t>, </a:t>
            </a:r>
            <a:r>
              <a:rPr lang="ru-RU" sz="3400" dirty="0" smtClean="0">
                <a:hlinkClick r:id="rId7"/>
              </a:rPr>
              <a:t>ядерная желтуха новорожденных</a:t>
            </a:r>
            <a:r>
              <a:rPr lang="ru-RU" sz="3400" dirty="0" smtClean="0"/>
              <a:t>, </a:t>
            </a:r>
            <a:r>
              <a:rPr lang="ru-RU" sz="3400" dirty="0" smtClean="0">
                <a:hlinkClick r:id="rId8"/>
              </a:rPr>
              <a:t>ФАС</a:t>
            </a:r>
            <a:r>
              <a:rPr lang="ru-RU" sz="3400" dirty="0" smtClean="0"/>
              <a:t> и т. д., приводящие к так называемой перинатальной энцефалопатии. </a:t>
            </a:r>
          </a:p>
          <a:p>
            <a:r>
              <a:rPr lang="ru-RU" sz="3400" dirty="0" smtClean="0"/>
              <a:t>тяжелые соматические заболевания ребенка (</a:t>
            </a:r>
            <a:r>
              <a:rPr lang="ru-RU" sz="3400" dirty="0" smtClean="0">
                <a:hlinkClick r:id="rId9"/>
              </a:rPr>
              <a:t>гипотрофия</a:t>
            </a:r>
            <a:r>
              <a:rPr lang="ru-RU" sz="3400" dirty="0" smtClean="0"/>
              <a:t>, </a:t>
            </a:r>
            <a:r>
              <a:rPr lang="ru-RU" sz="3400" dirty="0" smtClean="0">
                <a:hlinkClick r:id="rId10"/>
              </a:rPr>
              <a:t>грипп</a:t>
            </a:r>
            <a:r>
              <a:rPr lang="ru-RU" sz="3400" dirty="0" smtClean="0"/>
              <a:t>, </a:t>
            </a:r>
            <a:r>
              <a:rPr lang="ru-RU" sz="3400" dirty="0" err="1" smtClean="0">
                <a:hlinkClick r:id="rId11"/>
              </a:rPr>
              <a:t>нейроинфекции</a:t>
            </a:r>
            <a:r>
              <a:rPr lang="ru-RU" sz="3400" dirty="0" smtClean="0"/>
              <a:t>, </a:t>
            </a:r>
            <a:r>
              <a:rPr lang="ru-RU" sz="3400" dirty="0" smtClean="0">
                <a:hlinkClick r:id="rId12"/>
              </a:rPr>
              <a:t>рахит</a:t>
            </a:r>
            <a:r>
              <a:rPr lang="ru-RU" sz="3400" dirty="0" smtClean="0"/>
              <a:t>), </a:t>
            </a:r>
            <a:r>
              <a:rPr lang="ru-RU" sz="3400" dirty="0" smtClean="0">
                <a:hlinkClick r:id="rId13"/>
              </a:rPr>
              <a:t>черепно-мозговые травмы</a:t>
            </a:r>
            <a:r>
              <a:rPr lang="ru-RU" sz="3400" dirty="0" smtClean="0"/>
              <a:t>, </a:t>
            </a:r>
            <a:r>
              <a:rPr lang="ru-RU" sz="3400" dirty="0" smtClean="0">
                <a:hlinkClick r:id="rId14"/>
              </a:rPr>
              <a:t>эпилепсия</a:t>
            </a:r>
            <a:r>
              <a:rPr lang="ru-RU" sz="3400" dirty="0" smtClean="0"/>
              <a:t> и </a:t>
            </a:r>
            <a:r>
              <a:rPr lang="ru-RU" sz="3400" dirty="0" smtClean="0">
                <a:hlinkClick r:id="rId15"/>
              </a:rPr>
              <a:t>эпилептическая энцефалопатия</a:t>
            </a:r>
            <a:r>
              <a:rPr lang="ru-RU" sz="3400" dirty="0" smtClean="0"/>
              <a:t> и др., возникающие в постнатальном периоде и раннем детском возрасте. </a:t>
            </a:r>
          </a:p>
          <a:p>
            <a:r>
              <a:rPr lang="ru-RU" sz="3400" dirty="0" smtClean="0"/>
              <a:t>ЗПР иногда имеет наследственную природу и в некоторых семьях диагностируется из поколения в поколение.</a:t>
            </a:r>
          </a:p>
          <a:p>
            <a:pPr>
              <a:buNone/>
            </a:pPr>
            <a:endParaRPr lang="ru-RU" sz="3400" dirty="0" smtClean="0"/>
          </a:p>
          <a:p>
            <a:r>
              <a:rPr lang="ru-RU" sz="3400" dirty="0" smtClean="0">
                <a:solidFill>
                  <a:srgbClr val="FF0000"/>
                </a:solidFill>
              </a:rPr>
              <a:t>2. </a:t>
            </a:r>
            <a:r>
              <a:rPr lang="ru-RU" sz="3400" b="1" dirty="0" smtClean="0">
                <a:solidFill>
                  <a:srgbClr val="FF0000"/>
                </a:solidFill>
              </a:rPr>
              <a:t>Социальные факторы. </a:t>
            </a:r>
            <a:r>
              <a:rPr lang="ru-RU" sz="3400" dirty="0" smtClean="0"/>
              <a:t>Задержка психического развития может возникать под влиянием средовых (социальных) факторов, что однако не исключает наличие первоначальной органической основы нарушения. Чаще всего дети с ЗПР растут в условиях </a:t>
            </a:r>
            <a:r>
              <a:rPr lang="ru-RU" sz="3400" dirty="0" err="1" smtClean="0"/>
              <a:t>гипоопеки</a:t>
            </a:r>
            <a:r>
              <a:rPr lang="ru-RU" sz="3400" dirty="0" smtClean="0"/>
              <a:t> (безнадзорности) или </a:t>
            </a:r>
            <a:r>
              <a:rPr lang="ru-RU" sz="3400" dirty="0" err="1" smtClean="0">
                <a:hlinkClick r:id="rId16"/>
              </a:rPr>
              <a:t>гиперопеки</a:t>
            </a:r>
            <a:r>
              <a:rPr lang="ru-RU" sz="3400" dirty="0" smtClean="0"/>
              <a:t>, авторитарного характера воспитания, социальной </a:t>
            </a:r>
            <a:r>
              <a:rPr lang="ru-RU" sz="3400" dirty="0" err="1" smtClean="0"/>
              <a:t>депривации</a:t>
            </a:r>
            <a:r>
              <a:rPr lang="ru-RU" sz="3400" dirty="0" smtClean="0"/>
              <a:t>, дефицита общения со сверстниками и взрослыми.</a:t>
            </a:r>
          </a:p>
          <a:p>
            <a:endParaRPr lang="ru-RU" sz="3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100" b="1" dirty="0" smtClean="0">
                <a:solidFill>
                  <a:srgbClr val="FF0000"/>
                </a:solidFill>
              </a:rPr>
              <a:t>Характеристика детей с ЗПР</a:t>
            </a:r>
            <a:br>
              <a:rPr lang="ru-RU" sz="3100" b="1" dirty="0" smtClean="0">
                <a:solidFill>
                  <a:srgbClr val="FF0000"/>
                </a:solidFill>
              </a:rPr>
            </a:br>
            <a:r>
              <a:rPr lang="ru-RU" sz="3100" b="1" dirty="0" smtClean="0"/>
              <a:t>Интеллектуальная сфера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857784"/>
          </a:xfrm>
        </p:spPr>
        <p:txBody>
          <a:bodyPr>
            <a:noAutofit/>
          </a:bodyPr>
          <a:lstStyle/>
          <a:p>
            <a:r>
              <a:rPr lang="ru-RU" sz="1600" dirty="0" smtClean="0">
                <a:hlinkClick r:id="rId2"/>
              </a:rPr>
              <a:t>Нарушения интеллекта у детей</a:t>
            </a:r>
            <a:r>
              <a:rPr lang="ru-RU" sz="1600" dirty="0" smtClean="0"/>
              <a:t> с задержкой психического развития носят легкий характер, однако затрагивают все интеллектуальные процессы: восприятие, внимание, память, мышление, речь. </a:t>
            </a:r>
          </a:p>
          <a:p>
            <a:r>
              <a:rPr lang="ru-RU" sz="1600" dirty="0" smtClean="0">
                <a:solidFill>
                  <a:srgbClr val="FF0000"/>
                </a:solidFill>
              </a:rPr>
              <a:t>Восприятие у ребенка с ЗПР </a:t>
            </a:r>
            <a:r>
              <a:rPr lang="ru-RU" sz="1600" dirty="0" smtClean="0"/>
              <a:t>фрагментарно, замедленно, неточно. Отдельные анализаторы работают полноценно, однако ребенок испытывает трудности при формировании целостных образов окружающего мира. Лучше развито зрительное восприятие, хуже – слуховое, поэтому объяснение учебного материала детям с задержкой психического развития должно сочетаться с наглядной опорой. </a:t>
            </a:r>
          </a:p>
          <a:p>
            <a:r>
              <a:rPr lang="ru-RU" sz="1600" dirty="0" smtClean="0">
                <a:solidFill>
                  <a:srgbClr val="FF0000"/>
                </a:solidFill>
              </a:rPr>
              <a:t>Внимание у детей</a:t>
            </a:r>
            <a:r>
              <a:rPr lang="ru-RU" sz="1600" dirty="0" smtClean="0"/>
              <a:t> с задержкой психического развития неустойчиво, кратковременно, поверхностно. Лю­бые посторонние стимулы отвлекают ребенка и переключают внимание. Ситуации, связанные с концентрацией, сосредоточенностью на чем-либо, вызывают затруднения. В условиях переутомления и повышенного напряжения обнаруживаются признаки </a:t>
            </a:r>
            <a:r>
              <a:rPr lang="ru-RU" sz="1600" dirty="0" smtClean="0">
                <a:hlinkClick r:id="rId3"/>
              </a:rPr>
              <a:t>синдрома </a:t>
            </a:r>
            <a:r>
              <a:rPr lang="ru-RU" sz="1600" dirty="0" err="1" smtClean="0">
                <a:hlinkClick r:id="rId3"/>
              </a:rPr>
              <a:t>гиперактивности</a:t>
            </a:r>
            <a:r>
              <a:rPr lang="ru-RU" sz="1600" dirty="0" smtClean="0"/>
              <a:t> и де­фицита внимания. </a:t>
            </a:r>
          </a:p>
          <a:p>
            <a:r>
              <a:rPr lang="ru-RU" sz="1600" dirty="0" smtClean="0">
                <a:solidFill>
                  <a:srgbClr val="FF0000"/>
                </a:solidFill>
              </a:rPr>
              <a:t>Память у детей </a:t>
            </a:r>
            <a:r>
              <a:rPr lang="ru-RU" sz="1600" dirty="0" smtClean="0"/>
              <a:t>с задержкой психического развития характеризуется мозаичностью запоминания материала, слабой избирательностью, преобладанием наглядно-образной памяти над вербальной, низкой мыслительной активностью при воспроизведении информации.</a:t>
            </a:r>
          </a:p>
          <a:p>
            <a:r>
              <a:rPr lang="ru-RU" sz="1600" dirty="0" smtClean="0"/>
              <a:t>У детей с задержкой психического развития более сохранно наглядно-действенное </a:t>
            </a:r>
            <a:r>
              <a:rPr lang="ru-RU" sz="1600" dirty="0" smtClean="0">
                <a:solidFill>
                  <a:srgbClr val="FF0000"/>
                </a:solidFill>
              </a:rPr>
              <a:t>мышление</a:t>
            </a:r>
            <a:r>
              <a:rPr lang="ru-RU" sz="1600" dirty="0" smtClean="0"/>
              <a:t>; более нарушенным оказывается образное мышление ввиду неточности восприятия. Дети с ЗПР испытывают трудности с анализом и синтезом, сравнением, обобщением; не могут упорядочить события, построить умозаключения.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Характеристика детей с ЗПР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/>
              <a:t>Речевой статус </a:t>
            </a:r>
            <a:endParaRPr lang="ru-RU" b="1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000" dirty="0" smtClean="0"/>
              <a:t>Специфика речи у детей с задержкой психического развития отличается искажением артикуляции многих звуков, нарушением слуховой дифференциации, резким ограничением словарного запаса, трудностью произвольного контроля за грамматическим оформлением речи, затруднениями построения связного высказывания, речевой </a:t>
            </a:r>
            <a:r>
              <a:rPr lang="ru-RU" sz="3000" dirty="0" err="1" smtClean="0"/>
              <a:t>инактивностью</a:t>
            </a:r>
            <a:r>
              <a:rPr lang="ru-RU" sz="3000" dirty="0" smtClean="0"/>
              <a:t>. Наиболее часто ЗПР сочетается с </a:t>
            </a:r>
            <a:r>
              <a:rPr lang="ru-RU" sz="3000" dirty="0" smtClean="0">
                <a:hlinkClick r:id="rId2"/>
              </a:rPr>
              <a:t>задержкой речевого развития</a:t>
            </a:r>
            <a:r>
              <a:rPr lang="ru-RU" sz="3000" dirty="0" smtClean="0"/>
              <a:t>, полиморфной </a:t>
            </a:r>
            <a:r>
              <a:rPr lang="ru-RU" sz="3000" dirty="0" err="1" smtClean="0">
                <a:hlinkClick r:id="rId3"/>
              </a:rPr>
              <a:t>дислалией</a:t>
            </a:r>
            <a:r>
              <a:rPr lang="ru-RU" sz="3000" dirty="0" smtClean="0"/>
              <a:t>, нарушениями письменной речи (</a:t>
            </a:r>
            <a:r>
              <a:rPr lang="ru-RU" sz="3000" dirty="0" err="1" smtClean="0">
                <a:hlinkClick r:id="rId4"/>
              </a:rPr>
              <a:t>дисграфией</a:t>
            </a:r>
            <a:r>
              <a:rPr lang="ru-RU" sz="3000" dirty="0" smtClean="0"/>
              <a:t> и </a:t>
            </a:r>
            <a:r>
              <a:rPr lang="ru-RU" sz="3000" dirty="0" err="1" smtClean="0">
                <a:hlinkClick r:id="rId5"/>
              </a:rPr>
              <a:t>дислексией</a:t>
            </a:r>
            <a:r>
              <a:rPr lang="ru-RU" sz="3000" dirty="0" smtClean="0"/>
              <a:t>).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Характеристика детей с ЗПР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/>
              <a:t>Эмоциональная сфера 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Личностная сфера у детей с задержкой психического развития характеризуется эмоциональной лабильностью, легкой сменой настроения, внушаемостью, безынициативностью, безволием, незрелостью личности в целом. Могут отмечаться аффективные реакции, агрессивность, конфликтность, </a:t>
            </a:r>
            <a:r>
              <a:rPr lang="ru-RU" dirty="0" smtClean="0">
                <a:hlinkClick r:id="rId2"/>
              </a:rPr>
              <a:t>повышенная тревожность</a:t>
            </a:r>
            <a:r>
              <a:rPr lang="ru-RU" dirty="0" smtClean="0"/>
              <a:t>. Дети с задержкой психического развития часто замкнуты, предпочитают играть в одиночку, не стремятся контактировать со сверстниками. Игровая деятельность детей с ЗПР отличается однообразием и стереотипностью, отсутствием развернутого сюжета, бедностью фантазии, несоблюде­нием игровых правил. Особенности моторики включают двигательную неловкость, недостаточную координацию, часто – </a:t>
            </a:r>
            <a:r>
              <a:rPr lang="ru-RU" dirty="0" smtClean="0">
                <a:hlinkClick r:id="rId3"/>
              </a:rPr>
              <a:t>гиперкинезы</a:t>
            </a:r>
            <a:r>
              <a:rPr lang="ru-RU" dirty="0" smtClean="0"/>
              <a:t> и тики. </a:t>
            </a:r>
          </a:p>
          <a:p>
            <a:r>
              <a:rPr lang="ru-RU" dirty="0" smtClean="0"/>
              <a:t>Особенностью задержки психического развития является то, что компенсация и обратимость нарушений возможны только в условиях специального обучения и воспитания.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C00000"/>
                </a:solidFill>
              </a:rPr>
              <a:t>Коррекция задержки психического развития </a:t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8000" dirty="0" smtClean="0"/>
              <a:t>Работа с детьми с ЗПР требует </a:t>
            </a:r>
            <a:r>
              <a:rPr lang="ru-RU" sz="8000" dirty="0" err="1" smtClean="0"/>
              <a:t>мультидисциплинарного</a:t>
            </a:r>
            <a:r>
              <a:rPr lang="ru-RU" sz="8000" dirty="0" smtClean="0"/>
              <a:t> подхода и активного участия педиатров, детских неврологов, детских психологов, психиатров, логопедов, дефектологов. Коррекция задержки психического развития должна начинаться с дошкольного возраста и проводиться длительно.</a:t>
            </a:r>
          </a:p>
          <a:p>
            <a:r>
              <a:rPr lang="ru-RU" sz="8000" dirty="0" smtClean="0"/>
              <a:t>Дети с задержкой психического развития должны посещать специализированные ДОУ (или группы), школы VII вида или коррекционные классы общеобразовательных школ. К особенностям обучения детей с ЗПР относятся </a:t>
            </a:r>
            <a:r>
              <a:rPr lang="ru-RU" sz="8000" dirty="0" err="1" smtClean="0"/>
              <a:t>дозированность</a:t>
            </a:r>
            <a:r>
              <a:rPr lang="ru-RU" sz="8000" dirty="0" smtClean="0"/>
              <a:t> учебного материала, опора на наглядность, многократное повторение, частая смена видов деятельности, использование </a:t>
            </a:r>
            <a:r>
              <a:rPr lang="ru-RU" sz="8000" dirty="0" err="1" smtClean="0"/>
              <a:t>здоровьесберегающих</a:t>
            </a:r>
            <a:r>
              <a:rPr lang="ru-RU" sz="8000" dirty="0" smtClean="0"/>
              <a:t> технологий.</a:t>
            </a:r>
          </a:p>
          <a:p>
            <a:r>
              <a:rPr lang="ru-RU" sz="8000" dirty="0" smtClean="0"/>
              <a:t>Особое внимание при работе с такими детьми уделяется развитию: </a:t>
            </a:r>
          </a:p>
          <a:p>
            <a:r>
              <a:rPr lang="ru-RU" sz="8000" dirty="0" smtClean="0"/>
              <a:t>познавательных процессов (восприятия, внимания, памяти, мышления); </a:t>
            </a:r>
          </a:p>
          <a:p>
            <a:r>
              <a:rPr lang="ru-RU" sz="8000" dirty="0" smtClean="0"/>
              <a:t>эмоциональной, сенсорной и моторной сферы с помощью </a:t>
            </a:r>
            <a:r>
              <a:rPr lang="ru-RU" sz="8000" dirty="0" smtClean="0">
                <a:hlinkClick r:id="rId2"/>
              </a:rPr>
              <a:t>игровой терапии</a:t>
            </a:r>
            <a:r>
              <a:rPr lang="ru-RU" sz="8000" dirty="0" smtClean="0"/>
              <a:t>, </a:t>
            </a:r>
            <a:r>
              <a:rPr lang="ru-RU" sz="8000" dirty="0" err="1" smtClean="0"/>
              <a:t>сказкотерапии</a:t>
            </a:r>
            <a:r>
              <a:rPr lang="ru-RU" sz="8000" dirty="0" smtClean="0"/>
              <a:t>, </a:t>
            </a:r>
            <a:r>
              <a:rPr lang="ru-RU" sz="8000" dirty="0" smtClean="0">
                <a:hlinkClick r:id="rId3"/>
              </a:rPr>
              <a:t>детской </a:t>
            </a:r>
            <a:r>
              <a:rPr lang="ru-RU" sz="8000" dirty="0" err="1" smtClean="0">
                <a:hlinkClick r:id="rId3"/>
              </a:rPr>
              <a:t>арт-терапии</a:t>
            </a:r>
            <a:r>
              <a:rPr lang="ru-RU" sz="8000" dirty="0" smtClean="0"/>
              <a:t>. </a:t>
            </a:r>
          </a:p>
          <a:p>
            <a:r>
              <a:rPr lang="ru-RU" sz="8000" dirty="0" smtClean="0">
                <a:hlinkClick r:id="rId4"/>
              </a:rPr>
              <a:t>коррекции нарушений речи</a:t>
            </a:r>
            <a:r>
              <a:rPr lang="ru-RU" sz="8000" dirty="0" smtClean="0"/>
              <a:t> в рамках индивидуальных и групповых логопедических занятий.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0000"/>
                </a:solidFill>
              </a:rPr>
              <a:t>Прогноз и профилактика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Отставание темпа психического развития ребенка от возрастных норм может и должно быть преодолено. Дети с задержкой психического развития обучаемы и при правильно организованной коррекционной работе в их развитии наблюдается положительная динамика. С помощью педагогов они способны усвоить знания, умения и навыки, которые их нормально развивающиеся сверстники осваивают самостоятельно. После окончания школы они могут продолжить свое обучение в ПТУ, колледжах и даже ВУЗах.</a:t>
            </a:r>
          </a:p>
          <a:p>
            <a:r>
              <a:rPr lang="ru-RU" dirty="0" smtClean="0"/>
              <a:t>Профилактика задержки психического развития у ребенка предполагает тщательное планирование беременности, избегание неблагоприятных воздействий на плод, профилактику инфекционных и соматических заболеваний у детей раннего возраста, обеспечение благоприятный условий для воспитания и развития. При отставании ребенка в психомоторном развитии необходимо немедленное обследование у специалистов и организация коррекционной работы.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1034</Words>
  <Application>Microsoft Office PowerPoint</Application>
  <PresentationFormat>Экран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Задержка психического развития (ЗПР)</vt:lpstr>
      <vt:lpstr>Задержка психического развития (ЗПР)</vt:lpstr>
      <vt:lpstr> Общие сведения </vt:lpstr>
      <vt:lpstr> Причины ЗПР </vt:lpstr>
      <vt:lpstr> Характеристика детей с ЗПР Интеллектуальная сфера  </vt:lpstr>
      <vt:lpstr>Характеристика детей с ЗПР Речевой статус </vt:lpstr>
      <vt:lpstr> Характеристика детей с ЗПР Эмоциональная сфера  </vt:lpstr>
      <vt:lpstr> Коррекция задержки психического развития  </vt:lpstr>
      <vt:lpstr> Прогноз и профилактика 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</cp:revision>
  <dcterms:created xsi:type="dcterms:W3CDTF">2022-08-29T15:16:21Z</dcterms:created>
  <dcterms:modified xsi:type="dcterms:W3CDTF">2022-08-29T15:41:14Z</dcterms:modified>
</cp:coreProperties>
</file>