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F30B-E875-4B70-A239-6D0C7929443B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17FB-369F-4B1E-A3F4-8723611FF4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F30B-E875-4B70-A239-6D0C7929443B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17FB-369F-4B1E-A3F4-8723611FF4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F30B-E875-4B70-A239-6D0C7929443B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17FB-369F-4B1E-A3F4-8723611FF4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F30B-E875-4B70-A239-6D0C7929443B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17FB-369F-4B1E-A3F4-8723611FF4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F30B-E875-4B70-A239-6D0C7929443B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17FB-369F-4B1E-A3F4-8723611FF4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F30B-E875-4B70-A239-6D0C7929443B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17FB-369F-4B1E-A3F4-8723611FF4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F30B-E875-4B70-A239-6D0C7929443B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17FB-369F-4B1E-A3F4-8723611FF4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F30B-E875-4B70-A239-6D0C7929443B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17FB-369F-4B1E-A3F4-8723611FF4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F30B-E875-4B70-A239-6D0C7929443B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17FB-369F-4B1E-A3F4-8723611FF4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F30B-E875-4B70-A239-6D0C7929443B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17FB-369F-4B1E-A3F4-8723611FF4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F30B-E875-4B70-A239-6D0C7929443B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17FB-369F-4B1E-A3F4-8723611FF4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EF30B-E875-4B70-A239-6D0C7929443B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C17FB-369F-4B1E-A3F4-8723611FF4F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64294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6" name="Picture 2" descr="C:\Users\admin\Desktop\gas-kvas-com-p-ramka-dlya-diploma-na-prozrachnom-fone-det-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400050"/>
            <a:ext cx="8572500" cy="60579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142984"/>
            <a:ext cx="8643998" cy="5500726"/>
          </a:xfrm>
        </p:spPr>
        <p:txBody>
          <a:bodyPr/>
          <a:lstStyle/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tx1"/>
              </a:solidFill>
            </a:endParaRPr>
          </a:p>
          <a:p>
            <a:r>
              <a:rPr lang="ru-RU" sz="4000" b="1" dirty="0" smtClean="0">
                <a:solidFill>
                  <a:schemeClr val="tx1"/>
                </a:solidFill>
              </a:rPr>
              <a:t>Рекомендации для родителей</a:t>
            </a:r>
          </a:p>
          <a:p>
            <a:r>
              <a:rPr lang="ru-RU" sz="4000" b="1" dirty="0" smtClean="0">
                <a:solidFill>
                  <a:schemeClr val="tx1"/>
                </a:solidFill>
              </a:rPr>
              <a:t>с детьми ЗПР</a:t>
            </a:r>
          </a:p>
          <a:p>
            <a:r>
              <a:rPr lang="ru-RU" sz="4000" b="1" smtClean="0">
                <a:solidFill>
                  <a:schemeClr val="tx1"/>
                </a:solidFill>
              </a:rPr>
              <a:t>п</a:t>
            </a:r>
            <a:r>
              <a:rPr lang="ru-RU" sz="4000" b="1" smtClean="0">
                <a:solidFill>
                  <a:schemeClr val="tx1"/>
                </a:solidFill>
              </a:rPr>
              <a:t>еред </a:t>
            </a:r>
            <a:r>
              <a:rPr lang="ru-RU" sz="4000" b="1" dirty="0" smtClean="0">
                <a:solidFill>
                  <a:schemeClr val="tx1"/>
                </a:solidFill>
              </a:rPr>
              <a:t>школой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64294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6" name="Picture 2" descr="C:\Users\admin\Desktop\gas-kvas-com-p-ramka-dlya-diploma-na-prozrachnom-fone-det-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400050"/>
            <a:ext cx="8572500" cy="60579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1428736"/>
            <a:ext cx="5929354" cy="3714776"/>
          </a:xfrm>
        </p:spPr>
        <p:txBody>
          <a:bodyPr>
            <a:normAutofit lnSpcReduction="10000"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Перед школой детям с ЗПР важно понимать некоторые особенности их развития и учитывать их при подготовке к учебному процессу. Они могут испытывать трудности с концентрацией внимания, усидчивостью, планированием, самоконтролем и усвоением учебного материала. Важно развивать их познавательные навыки, </a:t>
            </a:r>
            <a:r>
              <a:rPr lang="ru-RU" sz="2400" b="1" dirty="0" smtClean="0">
                <a:solidFill>
                  <a:schemeClr val="tx1"/>
                </a:solidFill>
              </a:rPr>
              <a:t>эмоционально волевую </a:t>
            </a:r>
            <a:r>
              <a:rPr lang="ru-RU" sz="2400" b="1" dirty="0">
                <a:solidFill>
                  <a:schemeClr val="tx1"/>
                </a:solidFill>
              </a:rPr>
              <a:t>сферу и социальную адаптацию</a:t>
            </a:r>
            <a:r>
              <a:rPr lang="ru-RU" dirty="0"/>
              <a:t>.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gas-kvas-com-p-ramka-dlya-diploma-na-prozrachnom-fone-det-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400050"/>
            <a:ext cx="8572500" cy="60579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642941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b="1" dirty="0" smtClean="0"/>
              <a:t>Особенности детей с ЗПР, которые необходимо учитывать: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1571612"/>
            <a:ext cx="6000792" cy="35719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2000" b="1" dirty="0" smtClean="0">
                <a:solidFill>
                  <a:srgbClr val="FF0000"/>
                </a:solidFill>
              </a:rPr>
              <a:t>Незрелость </a:t>
            </a:r>
            <a:r>
              <a:rPr lang="ru-RU" sz="2000" b="1" dirty="0">
                <a:solidFill>
                  <a:srgbClr val="FF0000"/>
                </a:solidFill>
              </a:rPr>
              <a:t>эмоционально-волевой сферы:</a:t>
            </a:r>
          </a:p>
          <a:p>
            <a:pPr algn="l" fontAlgn="ctr"/>
            <a:r>
              <a:rPr lang="ru-RU" sz="2000" b="1" dirty="0">
                <a:solidFill>
                  <a:schemeClr val="tx1"/>
                </a:solidFill>
              </a:rPr>
              <a:t>Дети с ЗПР могут быть менее усидчивыми, им сложнее следовать правилам, выполнять задания, которые не вызывают интереса, а также могут проявлять неадекватные реакции на неудачи. </a:t>
            </a:r>
          </a:p>
          <a:p>
            <a:pPr algn="l"/>
            <a:r>
              <a:rPr lang="ru-RU" sz="2000" b="1" dirty="0">
                <a:solidFill>
                  <a:srgbClr val="FF0000"/>
                </a:solidFill>
              </a:rPr>
              <a:t>Нарушения внимания и концентрации:</a:t>
            </a:r>
          </a:p>
          <a:p>
            <a:pPr algn="l" fontAlgn="ctr"/>
            <a:r>
              <a:rPr lang="ru-RU" sz="2000" b="1" dirty="0">
                <a:solidFill>
                  <a:schemeClr val="tx1"/>
                </a:solidFill>
              </a:rPr>
              <a:t>Им сложно удерживать внимание на одном объекте, они легко отвлекаются на посторонние раздражители. </a:t>
            </a:r>
          </a:p>
          <a:p>
            <a:pPr algn="l">
              <a:buFont typeface="Arial" pitchFamily="34" charset="0"/>
              <a:buChar char="•"/>
            </a:pPr>
            <a:r>
              <a:rPr lang="ru-RU" sz="2000" b="1" dirty="0">
                <a:solidFill>
                  <a:srgbClr val="FF0000"/>
                </a:solidFill>
              </a:rPr>
              <a:t>Повышенная утомляемость: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</a:rPr>
              <a:t>Дети с ЗПР быстрее устают, особенно от неинтересных занятий, и могут бросать начатое.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64294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6" name="Picture 2" descr="C:\Users\admin\Desktop\gas-kvas-com-p-ramka-dlya-diploma-na-prozrachnom-fone-det-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400050"/>
            <a:ext cx="8572500" cy="60579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480" y="1500174"/>
            <a:ext cx="6000792" cy="392909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b="1" dirty="0">
                <a:solidFill>
                  <a:srgbClr val="FF0000"/>
                </a:solidFill>
              </a:rPr>
              <a:t>Трудности с пространственной ориентацией:</a:t>
            </a:r>
          </a:p>
          <a:p>
            <a:pPr algn="l" fontAlgn="ctr"/>
            <a:r>
              <a:rPr lang="ru-RU" b="1" dirty="0">
                <a:solidFill>
                  <a:schemeClr val="tx1"/>
                </a:solidFill>
              </a:rPr>
              <a:t>Им сложно запоминать дорогу, ориентироваться в помещении. </a:t>
            </a:r>
          </a:p>
          <a:p>
            <a:pPr algn="l"/>
            <a:r>
              <a:rPr lang="ru-RU" b="1" dirty="0">
                <a:solidFill>
                  <a:srgbClr val="FF0000"/>
                </a:solidFill>
              </a:rPr>
              <a:t>Нарушения в развитии речи и моторики:</a:t>
            </a:r>
          </a:p>
          <a:p>
            <a:pPr algn="l" fontAlgn="ctr"/>
            <a:r>
              <a:rPr lang="ru-RU" b="1" dirty="0">
                <a:solidFill>
                  <a:schemeClr val="tx1"/>
                </a:solidFill>
              </a:rPr>
              <a:t>Могут быть трудности с произношением, построением предложений, координацией движений. </a:t>
            </a:r>
          </a:p>
          <a:p>
            <a:pPr algn="l"/>
            <a:r>
              <a:rPr lang="ru-RU" b="1" dirty="0">
                <a:solidFill>
                  <a:srgbClr val="FF0000"/>
                </a:solidFill>
              </a:rPr>
              <a:t>Слабая мотивация к обучению: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Им может быть сложно понять важность учебного процесса и заинтересоваться новыми знаниями.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64294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6" name="Picture 2" descr="C:\Users\admin\Desktop\gas-kvas-com-p-ramka-dlya-diploma-na-prozrachnom-fone-det-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400050"/>
            <a:ext cx="8572500" cy="60579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480" y="1500174"/>
            <a:ext cx="5929354" cy="35719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Рекомендации по подготовке к школе:</a:t>
            </a:r>
          </a:p>
          <a:p>
            <a:pPr algn="l"/>
            <a:r>
              <a:rPr lang="ru-RU" b="1" dirty="0" smtClean="0">
                <a:solidFill>
                  <a:srgbClr val="0070C0"/>
                </a:solidFill>
              </a:rPr>
              <a:t>Развитие </a:t>
            </a:r>
            <a:r>
              <a:rPr lang="ru-RU" b="1" dirty="0">
                <a:solidFill>
                  <a:srgbClr val="0070C0"/>
                </a:solidFill>
              </a:rPr>
              <a:t>навыков самообслуживания:</a:t>
            </a:r>
          </a:p>
          <a:p>
            <a:pPr algn="l" fontAlgn="ctr"/>
            <a:r>
              <a:rPr lang="ru-RU" dirty="0">
                <a:solidFill>
                  <a:schemeClr val="tx1"/>
                </a:solidFill>
              </a:rPr>
              <a:t>Важно научить ребенка самостоятельно одеваться, обуваться, пользоваться туалетом, убирать за собой. </a:t>
            </a:r>
          </a:p>
          <a:p>
            <a:pPr algn="l"/>
            <a:r>
              <a:rPr lang="ru-RU" b="1" dirty="0">
                <a:solidFill>
                  <a:srgbClr val="0070C0"/>
                </a:solidFill>
              </a:rPr>
              <a:t>Формирование навыков общения: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Поощряйте общение со сверстниками, учите взаимодействовать в группе, разрешать конфликты. </a:t>
            </a:r>
          </a:p>
          <a:p>
            <a:endParaRPr lang="ru-RU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64294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6" name="Picture 2" descr="C:\Users\admin\Desktop\gas-kvas-com-p-ramka-dlya-diploma-na-prozrachnom-fone-det-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400050"/>
            <a:ext cx="8572500" cy="60579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480" y="1428736"/>
            <a:ext cx="5786478" cy="35719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b="1" dirty="0">
                <a:solidFill>
                  <a:srgbClr val="0070C0"/>
                </a:solidFill>
              </a:rPr>
              <a:t>Развитие мелкой моторики:</a:t>
            </a:r>
          </a:p>
          <a:p>
            <a:pPr algn="l" fontAlgn="ctr"/>
            <a:r>
              <a:rPr lang="ru-RU" b="1" dirty="0">
                <a:solidFill>
                  <a:schemeClr val="tx1"/>
                </a:solidFill>
              </a:rPr>
              <a:t>Игры с мелкими предметами, рисование, лепка, штриховка помогут подготовить руку к письму. </a:t>
            </a:r>
          </a:p>
          <a:p>
            <a:pPr algn="l"/>
            <a:r>
              <a:rPr lang="ru-RU" b="1" dirty="0" smtClean="0">
                <a:solidFill>
                  <a:srgbClr val="0070C0"/>
                </a:solidFill>
              </a:rPr>
              <a:t>Развитие памяти, внимания, мышления:</a:t>
            </a:r>
          </a:p>
          <a:p>
            <a:pPr algn="l" fontAlgn="ctr"/>
            <a:r>
              <a:rPr lang="ru-RU" b="1" dirty="0" smtClean="0">
                <a:solidFill>
                  <a:schemeClr val="tx1"/>
                </a:solidFill>
              </a:rPr>
              <a:t>Используйте игры, упражнения, направленные на развитие этих навыков. </a:t>
            </a:r>
          </a:p>
          <a:p>
            <a:pPr algn="l"/>
            <a:r>
              <a:rPr lang="ru-RU" b="1" dirty="0" smtClean="0">
                <a:solidFill>
                  <a:srgbClr val="0070C0"/>
                </a:solidFill>
              </a:rPr>
              <a:t>Ознакомление </a:t>
            </a:r>
            <a:r>
              <a:rPr lang="ru-RU" b="1" dirty="0">
                <a:solidFill>
                  <a:srgbClr val="0070C0"/>
                </a:solidFill>
              </a:rPr>
              <a:t>с школьной жизнью: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Расскажите о распорядке дня, правилах поведения в школе, знакомьте с учителями</a:t>
            </a:r>
            <a:r>
              <a:rPr lang="ru-RU" dirty="0"/>
              <a:t>. </a:t>
            </a:r>
          </a:p>
          <a:p>
            <a:endParaRPr lang="ru-RU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64294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6" name="Picture 2" descr="C:\Users\admin\Desktop\gas-kvas-com-p-ramka-dlya-diploma-na-prozrachnom-fone-det-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400050"/>
            <a:ext cx="8572500" cy="60579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1500174"/>
            <a:ext cx="5929354" cy="3857652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b="1" dirty="0">
                <a:solidFill>
                  <a:srgbClr val="0070C0"/>
                </a:solidFill>
              </a:rPr>
              <a:t>Создание позитивного отношения к школе:</a:t>
            </a:r>
          </a:p>
          <a:p>
            <a:pPr algn="l" fontAlgn="ctr"/>
            <a:r>
              <a:rPr lang="ru-RU" b="1" dirty="0">
                <a:solidFill>
                  <a:schemeClr val="tx1"/>
                </a:solidFill>
              </a:rPr>
              <a:t>Подчеркивайте важность новых знаний и общения со сверстниками. </a:t>
            </a:r>
          </a:p>
          <a:p>
            <a:pPr algn="l"/>
            <a:r>
              <a:rPr lang="ru-RU" b="1" dirty="0">
                <a:solidFill>
                  <a:srgbClr val="0070C0"/>
                </a:solidFill>
              </a:rPr>
              <a:t>Индивидуальный подход:</a:t>
            </a:r>
          </a:p>
          <a:p>
            <a:pPr algn="l" fontAlgn="ctr"/>
            <a:r>
              <a:rPr lang="ru-RU" b="1" dirty="0">
                <a:solidFill>
                  <a:schemeClr val="tx1"/>
                </a:solidFill>
              </a:rPr>
              <a:t>Учитывайте особенности ребенка при выборе методов обучения, не сравнивайте его с другими детьми, поощряйте за успехи. </a:t>
            </a:r>
          </a:p>
          <a:p>
            <a:pPr algn="l"/>
            <a:r>
              <a:rPr lang="ru-RU" b="1" dirty="0">
                <a:solidFill>
                  <a:srgbClr val="0070C0"/>
                </a:solidFill>
              </a:rPr>
              <a:t>Сотрудничество с учителем: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Обсуждайте успехи и трудности ребенка, совместно ищите пути решения проблем. </a:t>
            </a:r>
          </a:p>
          <a:p>
            <a:endParaRPr lang="ru-RU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64294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6" name="Picture 2" descr="C:\Users\admin\Desktop\gas-kvas-com-p-ramka-dlya-diploma-na-prozrachnom-fone-det-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400050"/>
            <a:ext cx="8572500" cy="60579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480" y="1643050"/>
            <a:ext cx="5786478" cy="357190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Важно помнить, что дети с ЗПР нуждаются в терпении, поддержке и понимании со стороны взрослых. Создание благоприятной атмосферы и условий для обучения поможет им адаптироваться к школьной жизни и успешно осваивать учебный материал, говорят специалисты. </a:t>
            </a:r>
            <a:endParaRPr lang="ru-RU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154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  Особенности детей с ЗПР, которые необходимо учитывать: 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</cp:revision>
  <dcterms:created xsi:type="dcterms:W3CDTF">2025-08-20T15:28:26Z</dcterms:created>
  <dcterms:modified xsi:type="dcterms:W3CDTF">2025-08-20T15:55:48Z</dcterms:modified>
</cp:coreProperties>
</file>