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57" r:id="rId4"/>
    <p:sldId id="258" r:id="rId5"/>
    <p:sldId id="262" r:id="rId6"/>
    <p:sldId id="259" r:id="rId7"/>
    <p:sldId id="261" r:id="rId8"/>
    <p:sldId id="260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-787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76EE35B0-A71E-46EE-970A-09E5A740D969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9D6783E-E60D-4B73-AD79-BE25D6163F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7334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35B0-A71E-46EE-970A-09E5A740D969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6783E-E60D-4B73-AD79-BE25D6163F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5968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35B0-A71E-46EE-970A-09E5A740D969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6783E-E60D-4B73-AD79-BE25D6163F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9176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35B0-A71E-46EE-970A-09E5A740D969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6783E-E60D-4B73-AD79-BE25D6163F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5246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6EE35B0-A71E-46EE-970A-09E5A740D969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A9D6783E-E60D-4B73-AD79-BE25D6163F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0208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35B0-A71E-46EE-970A-09E5A740D969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6783E-E60D-4B73-AD79-BE25D6163F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6445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35B0-A71E-46EE-970A-09E5A740D969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6783E-E60D-4B73-AD79-BE25D6163F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6433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35B0-A71E-46EE-970A-09E5A740D969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6783E-E60D-4B73-AD79-BE25D6163F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4504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35B0-A71E-46EE-970A-09E5A740D969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6783E-E60D-4B73-AD79-BE25D6163F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2228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35B0-A71E-46EE-970A-09E5A740D969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9D6783E-E60D-4B73-AD79-BE25D6163F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723660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76EE35B0-A71E-46EE-970A-09E5A740D969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9D6783E-E60D-4B73-AD79-BE25D6163F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4058008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6EE35B0-A71E-46EE-970A-09E5A740D969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9D6783E-E60D-4B73-AD79-BE25D6163F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8449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78F824-1940-4B2E-A004-8EAC5EED79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Зимние забавы</a:t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-apple-system"/>
              </a:rPr>
              <a:t> </a:t>
            </a:r>
            <a:r>
              <a:rPr lang="ru-RU" sz="4800" dirty="0">
                <a:solidFill>
                  <a:schemeClr val="tx2">
                    <a:lumMod val="50000"/>
                  </a:schemeClr>
                </a:solidFill>
                <a:latin typeface="-apple-system"/>
              </a:rPr>
              <a:t>«Как весело провести </a:t>
            </a:r>
            <a:r>
              <a:rPr lang="ru-RU" sz="4800" dirty="0" smtClean="0">
                <a:solidFill>
                  <a:schemeClr val="tx2">
                    <a:lumMod val="50000"/>
                  </a:schemeClr>
                </a:solidFill>
                <a:latin typeface="-apple-system"/>
              </a:rPr>
              <a:t/>
            </a:r>
            <a:br>
              <a:rPr lang="ru-RU" sz="4800" dirty="0" smtClean="0">
                <a:solidFill>
                  <a:schemeClr val="tx2">
                    <a:lumMod val="50000"/>
                  </a:schemeClr>
                </a:solidFill>
                <a:latin typeface="-apple-system"/>
              </a:rPr>
            </a:br>
            <a:r>
              <a:rPr lang="ru-RU" sz="4800" dirty="0" smtClean="0">
                <a:solidFill>
                  <a:schemeClr val="tx2">
                    <a:lumMod val="50000"/>
                  </a:schemeClr>
                </a:solidFill>
                <a:latin typeface="-apple-system"/>
              </a:rPr>
              <a:t>зиму?»</a:t>
            </a:r>
            <a:endParaRPr lang="ru-RU" sz="4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E9833BA-4343-4E25-BFFB-57D252613D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Кузьмина Анна Юрьевна</a:t>
            </a:r>
          </a:p>
        </p:txBody>
      </p:sp>
    </p:spTree>
    <p:extLst>
      <p:ext uri="{BB962C8B-B14F-4D97-AF65-F5344CB8AC3E}">
        <p14:creationId xmlns:p14="http://schemas.microsoft.com/office/powerpoint/2010/main" xmlns="" val="2368507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6BAA60-D21D-42BF-B59A-D667864AD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1334691"/>
          </a:xfrm>
        </p:spPr>
        <p:txBody>
          <a:bodyPr/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-apple-system"/>
              </a:rPr>
              <a:t>Заключение</a:t>
            </a:r>
            <a:r>
              <a:rPr lang="ru-RU" sz="2000" dirty="0">
                <a:solidFill>
                  <a:srgbClr val="000000"/>
                </a:solidFill>
                <a:latin typeface="-apple-system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-apple-system"/>
              </a:rPr>
            </a:br>
            <a:r>
              <a:rPr lang="ru-RU" sz="2000" dirty="0">
                <a:solidFill>
                  <a:srgbClr val="000000"/>
                </a:solidFill>
                <a:latin typeface="-apple-system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-apple-system"/>
              </a:rPr>
            </a:br>
            <a:r>
              <a:rPr lang="ru-RU" sz="2000" dirty="0">
                <a:solidFill>
                  <a:srgbClr val="000000"/>
                </a:solidFill>
                <a:latin typeface="-apple-system"/>
              </a:rPr>
              <a:t>Зима — это время радости, движения и новых впечатлений!</a:t>
            </a:r>
            <a:br>
              <a:rPr lang="ru-RU" sz="2000" dirty="0">
                <a:solidFill>
                  <a:srgbClr val="000000"/>
                </a:solidFill>
                <a:latin typeface="-apple-system"/>
              </a:rPr>
            </a:br>
            <a:r>
              <a:rPr lang="ru-RU" sz="2000" dirty="0">
                <a:solidFill>
                  <a:srgbClr val="000000"/>
                </a:solidFill>
                <a:latin typeface="-apple-system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-apple-system"/>
              </a:rPr>
            </a:br>
            <a:r>
              <a:rPr lang="ru-RU" sz="2000" dirty="0">
                <a:solidFill>
                  <a:srgbClr val="000000"/>
                </a:solidFill>
                <a:latin typeface="-apple-system"/>
              </a:rPr>
              <a:t>Попробуйте все забавы и найдите свою любимую.</a:t>
            </a:r>
            <a:br>
              <a:rPr lang="ru-RU" sz="2000" dirty="0">
                <a:solidFill>
                  <a:srgbClr val="000000"/>
                </a:solidFill>
                <a:latin typeface="-apple-system"/>
              </a:rPr>
            </a:br>
            <a:endParaRPr lang="ru-RU" sz="20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83C664B-6763-4841-9D91-9279D01DA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flipV="1">
            <a:off x="1563624" y="5410198"/>
            <a:ext cx="9070848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51B1285-BCE4-4544-A8CE-CF53351729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3150" y="3248025"/>
            <a:ext cx="7696200" cy="211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4859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C4A8B33-BBA6-49B3-B870-288B982350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01" y="238125"/>
            <a:ext cx="11649074" cy="638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9177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0C8A20-55DB-4A77-9078-BA7E73CC5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623" y="1809750"/>
            <a:ext cx="9070848" cy="3533775"/>
          </a:xfrm>
        </p:spPr>
        <p:txBody>
          <a:bodyPr/>
          <a:lstStyle/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-apple-system"/>
              </a:rPr>
              <a:t>Почему зима — время веселья?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-apple-system"/>
              </a:rPr>
              <a:t/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  <a:latin typeface="-apple-system"/>
              </a:rPr>
            </a:b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-apple-system"/>
              </a:rPr>
              <a:t/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  <a:latin typeface="-apple-system"/>
              </a:rPr>
            </a:br>
            <a:r>
              <a:rPr lang="ru-RU" sz="2400" dirty="0">
                <a:solidFill>
                  <a:srgbClr val="000000"/>
                </a:solidFill>
                <a:latin typeface="-apple-system"/>
              </a:rPr>
              <a:t>Зима дарит нам снег, лёд и мороз — идеальные условия для активных игр.</a:t>
            </a:r>
            <a:br>
              <a:rPr lang="ru-RU" sz="2400" dirty="0">
                <a:solidFill>
                  <a:srgbClr val="000000"/>
                </a:solidFill>
                <a:latin typeface="-apple-system"/>
              </a:rPr>
            </a:br>
            <a:r>
              <a:rPr lang="ru-RU" sz="2400" dirty="0">
                <a:solidFill>
                  <a:srgbClr val="000000"/>
                </a:solidFill>
                <a:latin typeface="-apple-system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-apple-system"/>
              </a:rPr>
            </a:br>
            <a:r>
              <a:rPr lang="ru-RU" sz="2400" dirty="0">
                <a:solidFill>
                  <a:srgbClr val="000000"/>
                </a:solidFill>
                <a:latin typeface="-apple-system"/>
              </a:rPr>
              <a:t>Зимние забавы укрепляют здоровье и поднимают настроение.</a:t>
            </a:r>
            <a:br>
              <a:rPr lang="ru-RU" sz="2400" dirty="0">
                <a:solidFill>
                  <a:srgbClr val="000000"/>
                </a:solidFill>
                <a:latin typeface="-apple-system"/>
              </a:rPr>
            </a:br>
            <a:r>
              <a:rPr lang="ru-RU" sz="2400" dirty="0">
                <a:solidFill>
                  <a:srgbClr val="000000"/>
                </a:solidFill>
                <a:latin typeface="-apple-system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-apple-system"/>
              </a:rPr>
            </a:br>
            <a:endParaRPr lang="ru-RU" sz="24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C27B026-5266-44CE-9B37-EA52014007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flipV="1">
            <a:off x="1560576" y="5445968"/>
            <a:ext cx="9070848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39823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B68CD9-4FB2-4F6D-B225-DFAFB87E8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576" y="1976437"/>
            <a:ext cx="9070848" cy="3186113"/>
          </a:xfrm>
        </p:spPr>
        <p:txBody>
          <a:bodyPr/>
          <a:lstStyle/>
          <a:p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-apple-system"/>
              </a:rPr>
              <a:t>Лепка снеговика</a:t>
            </a:r>
            <a:br>
              <a:rPr lang="ru-RU" sz="1800" b="1" dirty="0">
                <a:solidFill>
                  <a:schemeClr val="tx2">
                    <a:lumMod val="50000"/>
                  </a:schemeClr>
                </a:solidFill>
                <a:latin typeface="-apple-system"/>
              </a:rPr>
            </a:br>
            <a:r>
              <a:rPr lang="ru-RU" sz="1800" dirty="0">
                <a:solidFill>
                  <a:srgbClr val="000000"/>
                </a:solidFill>
                <a:latin typeface="-apple-system"/>
              </a:rPr>
              <a:t/>
            </a:r>
            <a:br>
              <a:rPr lang="ru-RU" sz="1800" dirty="0">
                <a:solidFill>
                  <a:srgbClr val="000000"/>
                </a:solidFill>
                <a:latin typeface="-apple-system"/>
              </a:rPr>
            </a:br>
            <a:r>
              <a:rPr lang="ru-RU" sz="1800" dirty="0">
                <a:solidFill>
                  <a:srgbClr val="000000"/>
                </a:solidFill>
                <a:latin typeface="-apple-system"/>
              </a:rPr>
              <a:t>Классический зимний ритуал: три снежных шара, морковка-нос, ведро на голове.</a:t>
            </a:r>
            <a:br>
              <a:rPr lang="ru-RU" sz="1800" dirty="0">
                <a:solidFill>
                  <a:srgbClr val="000000"/>
                </a:solidFill>
                <a:latin typeface="-apple-system"/>
              </a:rPr>
            </a:br>
            <a:r>
              <a:rPr lang="ru-RU" sz="1800" dirty="0">
                <a:solidFill>
                  <a:srgbClr val="000000"/>
                </a:solidFill>
                <a:latin typeface="-apple-system"/>
              </a:rPr>
              <a:t/>
            </a:r>
            <a:br>
              <a:rPr lang="ru-RU" sz="1800" dirty="0">
                <a:solidFill>
                  <a:srgbClr val="000000"/>
                </a:solidFill>
                <a:latin typeface="-apple-system"/>
              </a:rPr>
            </a:br>
            <a:r>
              <a:rPr lang="ru-RU" sz="1800" dirty="0">
                <a:solidFill>
                  <a:srgbClr val="000000"/>
                </a:solidFill>
                <a:latin typeface="-apple-system"/>
              </a:rPr>
              <a:t>Можно добавить шарф и пуговицы из камешков.</a:t>
            </a:r>
            <a:br>
              <a:rPr lang="ru-RU" sz="1800" dirty="0">
                <a:solidFill>
                  <a:srgbClr val="000000"/>
                </a:solidFill>
                <a:latin typeface="-apple-system"/>
              </a:rPr>
            </a:br>
            <a:r>
              <a:rPr lang="ru-RU" sz="1800" dirty="0">
                <a:solidFill>
                  <a:srgbClr val="000000"/>
                </a:solidFill>
                <a:latin typeface="-apple-system"/>
              </a:rPr>
              <a:t/>
            </a:r>
            <a:br>
              <a:rPr lang="ru-RU" sz="1800" dirty="0">
                <a:solidFill>
                  <a:srgbClr val="000000"/>
                </a:solidFill>
                <a:latin typeface="-apple-system"/>
              </a:rPr>
            </a:br>
            <a:r>
              <a:rPr lang="ru-RU" sz="1800" dirty="0">
                <a:solidFill>
                  <a:srgbClr val="000000"/>
                </a:solidFill>
                <a:latin typeface="-apple-system"/>
              </a:rPr>
              <a:t/>
            </a:r>
            <a:br>
              <a:rPr lang="ru-RU" sz="1800" dirty="0">
                <a:solidFill>
                  <a:srgbClr val="000000"/>
                </a:solidFill>
                <a:latin typeface="-apple-system"/>
              </a:rPr>
            </a:br>
            <a:r>
              <a:rPr lang="ru-RU" sz="1800" b="1" dirty="0">
                <a:solidFill>
                  <a:srgbClr val="000000"/>
                </a:solidFill>
                <a:latin typeface="-apple-system"/>
              </a:rPr>
              <a:t> 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-apple-system"/>
              </a:rPr>
              <a:t>Игра в снежки</a:t>
            </a:r>
            <a:br>
              <a:rPr lang="ru-RU" sz="1800" b="1" dirty="0">
                <a:solidFill>
                  <a:schemeClr val="tx2">
                    <a:lumMod val="50000"/>
                  </a:schemeClr>
                </a:solidFill>
                <a:latin typeface="-apple-system"/>
              </a:rPr>
            </a:br>
            <a:r>
              <a:rPr lang="ru-RU" sz="1800" dirty="0">
                <a:solidFill>
                  <a:srgbClr val="000000"/>
                </a:solidFill>
                <a:latin typeface="-apple-system"/>
              </a:rPr>
              <a:t/>
            </a:r>
            <a:br>
              <a:rPr lang="ru-RU" sz="1800" dirty="0">
                <a:solidFill>
                  <a:srgbClr val="000000"/>
                </a:solidFill>
                <a:latin typeface="-apple-system"/>
              </a:rPr>
            </a:br>
            <a:r>
              <a:rPr lang="ru-RU" sz="1800" dirty="0">
                <a:solidFill>
                  <a:srgbClr val="000000"/>
                </a:solidFill>
                <a:latin typeface="-apple-system"/>
              </a:rPr>
              <a:t>Простая и весёлая игра для компании.</a:t>
            </a:r>
            <a:br>
              <a:rPr lang="ru-RU" sz="1800" dirty="0">
                <a:solidFill>
                  <a:srgbClr val="000000"/>
                </a:solidFill>
                <a:latin typeface="-apple-system"/>
              </a:rPr>
            </a:br>
            <a:r>
              <a:rPr lang="ru-RU" sz="1800" dirty="0">
                <a:solidFill>
                  <a:srgbClr val="000000"/>
                </a:solidFill>
                <a:latin typeface="-apple-system"/>
              </a:rPr>
              <a:t/>
            </a:r>
            <a:br>
              <a:rPr lang="ru-RU" sz="1800" dirty="0">
                <a:solidFill>
                  <a:srgbClr val="000000"/>
                </a:solidFill>
                <a:latin typeface="-apple-system"/>
              </a:rPr>
            </a:br>
            <a:r>
              <a:rPr lang="ru-RU" sz="1800" dirty="0">
                <a:solidFill>
                  <a:srgbClr val="000000"/>
                </a:solidFill>
                <a:latin typeface="-apple-system"/>
              </a:rPr>
              <a:t>Правила: лепить снежки и бросать в противника; «выбывает» тот, в кого попали 3 раза.</a:t>
            </a:r>
            <a:br>
              <a:rPr lang="ru-RU" sz="1800" dirty="0">
                <a:solidFill>
                  <a:srgbClr val="000000"/>
                </a:solidFill>
                <a:latin typeface="-apple-system"/>
              </a:rPr>
            </a:br>
            <a:r>
              <a:rPr lang="ru-RU" sz="1800" dirty="0">
                <a:solidFill>
                  <a:srgbClr val="000000"/>
                </a:solidFill>
                <a:latin typeface="-apple-system"/>
              </a:rPr>
              <a:t/>
            </a:r>
            <a:br>
              <a:rPr lang="ru-RU" sz="1800" dirty="0">
                <a:solidFill>
                  <a:srgbClr val="000000"/>
                </a:solidFill>
                <a:latin typeface="-apple-system"/>
              </a:rPr>
            </a:br>
            <a:endParaRPr lang="ru-RU" sz="18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72C6949-F710-4B95-BA87-341865E644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3624" y="5353050"/>
            <a:ext cx="9070848" cy="7620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03A43D8-3FA9-47B4-BFC2-92462F158C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0576" y="2888455"/>
            <a:ext cx="1935099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1652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6C2FAB-79A8-4FE4-A739-2BE19A518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>
                <a:solidFill>
                  <a:srgbClr val="1485A4">
                    <a:lumMod val="50000"/>
                  </a:srgbClr>
                </a:solidFill>
                <a:latin typeface="-apple-system"/>
              </a:rPr>
              <a:t> </a:t>
            </a:r>
            <a:endParaRPr lang="ru-RU" sz="20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796F645-FCB3-40DE-8A25-196C1414C9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flipV="1">
            <a:off x="1563624" y="5381625"/>
            <a:ext cx="9070848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FBDB680-DD87-4E78-B4AB-0B8F20F73974}"/>
              </a:ext>
            </a:extLst>
          </p:cNvPr>
          <p:cNvSpPr/>
          <p:nvPr/>
        </p:nvSpPr>
        <p:spPr>
          <a:xfrm>
            <a:off x="3048000" y="2413338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-apple-system"/>
              </a:rPr>
              <a:t>Катание с горки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-apple-system"/>
            </a:endParaRPr>
          </a:p>
          <a:p>
            <a:endParaRPr lang="ru-RU" sz="2000" dirty="0">
              <a:solidFill>
                <a:srgbClr val="000000"/>
              </a:solidFill>
              <a:latin typeface="-apple-system"/>
            </a:endParaRPr>
          </a:p>
          <a:p>
            <a:pPr lvl="1" algn="just"/>
            <a:r>
              <a:rPr lang="ru-RU" sz="2000" dirty="0">
                <a:solidFill>
                  <a:srgbClr val="000000"/>
                </a:solidFill>
                <a:latin typeface="-apple-system"/>
              </a:rPr>
              <a:t>Традиционное развлечение: санки, ледянки или даже картонный лист.</a:t>
            </a:r>
          </a:p>
          <a:p>
            <a:pPr lvl="1" algn="just"/>
            <a:r>
              <a:rPr lang="ru-RU" sz="2000" dirty="0">
                <a:solidFill>
                  <a:srgbClr val="000000"/>
                </a:solidFill>
                <a:latin typeface="-apple-system"/>
              </a:rPr>
              <a:t>Важно выбирать безопасные горки без деревьев и дорог.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E2EE05B-2BC9-47B4-A9EA-B3C3362276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7529" y="2264915"/>
            <a:ext cx="1890521" cy="208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6584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F8C5B9-30A0-47E1-9CCF-72F70A9A0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576" y="2076450"/>
            <a:ext cx="9070848" cy="3358086"/>
          </a:xfrm>
        </p:spPr>
        <p:txBody>
          <a:bodyPr/>
          <a:lstStyle/>
          <a:p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-apple-system"/>
              </a:rPr>
              <a:t>Взятие снежного городка</a:t>
            </a:r>
            <a:br>
              <a:rPr lang="ru-RU" sz="1800" b="1" dirty="0">
                <a:solidFill>
                  <a:schemeClr val="tx2">
                    <a:lumMod val="50000"/>
                  </a:schemeClr>
                </a:solidFill>
                <a:latin typeface="-apple-system"/>
              </a:rPr>
            </a:br>
            <a:r>
              <a:rPr lang="ru-RU" sz="1800" dirty="0">
                <a:solidFill>
                  <a:srgbClr val="000000"/>
                </a:solidFill>
                <a:latin typeface="-apple-system"/>
              </a:rPr>
              <a:t/>
            </a:r>
            <a:br>
              <a:rPr lang="ru-RU" sz="1800" dirty="0">
                <a:solidFill>
                  <a:srgbClr val="000000"/>
                </a:solidFill>
                <a:latin typeface="-apple-system"/>
              </a:rPr>
            </a:br>
            <a:r>
              <a:rPr lang="ru-RU" sz="1800" dirty="0">
                <a:solidFill>
                  <a:srgbClr val="000000"/>
                </a:solidFill>
                <a:latin typeface="-apple-system"/>
              </a:rPr>
              <a:t>Старинная русская игра: строят крепость из снега, делятся на «защитников» и </a:t>
            </a:r>
            <a:br>
              <a:rPr lang="ru-RU" sz="1800" dirty="0">
                <a:solidFill>
                  <a:srgbClr val="000000"/>
                </a:solidFill>
                <a:latin typeface="-apple-system"/>
              </a:rPr>
            </a:br>
            <a:r>
              <a:rPr lang="ru-RU" sz="1800" dirty="0">
                <a:solidFill>
                  <a:srgbClr val="000000"/>
                </a:solidFill>
                <a:latin typeface="-apple-system"/>
              </a:rPr>
              <a:t>«захватчиков».</a:t>
            </a:r>
            <a:br>
              <a:rPr lang="ru-RU" sz="1800" dirty="0">
                <a:solidFill>
                  <a:srgbClr val="000000"/>
                </a:solidFill>
                <a:latin typeface="-apple-system"/>
              </a:rPr>
            </a:br>
            <a:r>
              <a:rPr lang="ru-RU" sz="1800" dirty="0">
                <a:solidFill>
                  <a:srgbClr val="000000"/>
                </a:solidFill>
                <a:latin typeface="-apple-system"/>
              </a:rPr>
              <a:t>Цель — разрушить крепость или захватить «флаг».</a:t>
            </a:r>
            <a:br>
              <a:rPr lang="ru-RU" sz="1800" dirty="0">
                <a:solidFill>
                  <a:srgbClr val="000000"/>
                </a:solidFill>
                <a:latin typeface="-apple-system"/>
              </a:rPr>
            </a:br>
            <a:r>
              <a:rPr lang="ru-RU" sz="1800" dirty="0">
                <a:solidFill>
                  <a:srgbClr val="000000"/>
                </a:solidFill>
                <a:latin typeface="-apple-system"/>
              </a:rPr>
              <a:t/>
            </a:r>
            <a:br>
              <a:rPr lang="ru-RU" sz="1800" dirty="0">
                <a:solidFill>
                  <a:srgbClr val="000000"/>
                </a:solidFill>
                <a:latin typeface="-apple-system"/>
              </a:rPr>
            </a:b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-apple-system"/>
              </a:rPr>
              <a:t> </a:t>
            </a:r>
            <a:br>
              <a:rPr lang="ru-RU" sz="1800" b="1" dirty="0">
                <a:solidFill>
                  <a:schemeClr val="tx2">
                    <a:lumMod val="50000"/>
                  </a:schemeClr>
                </a:solidFill>
                <a:latin typeface="-apple-system"/>
              </a:rPr>
            </a:b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-apple-system"/>
              </a:rPr>
              <a:t>Царь горы</a:t>
            </a:r>
            <a:br>
              <a:rPr lang="ru-RU" sz="1800" b="1" dirty="0">
                <a:solidFill>
                  <a:schemeClr val="tx2">
                    <a:lumMod val="50000"/>
                  </a:schemeClr>
                </a:solidFill>
                <a:latin typeface="-apple-system"/>
              </a:rPr>
            </a:br>
            <a:r>
              <a:rPr lang="ru-RU" sz="1800" dirty="0">
                <a:solidFill>
                  <a:srgbClr val="000000"/>
                </a:solidFill>
                <a:latin typeface="-apple-system"/>
              </a:rPr>
              <a:t/>
            </a:r>
            <a:br>
              <a:rPr lang="ru-RU" sz="1800" dirty="0">
                <a:solidFill>
                  <a:srgbClr val="000000"/>
                </a:solidFill>
                <a:latin typeface="-apple-system"/>
              </a:rPr>
            </a:br>
            <a:r>
              <a:rPr lang="ru-RU" sz="1800" dirty="0">
                <a:solidFill>
                  <a:srgbClr val="000000"/>
                </a:solidFill>
                <a:latin typeface="-apple-system"/>
              </a:rPr>
              <a:t>Один игрок занимает вершину снежной кучи, остальные пытаются его столкнуть.</a:t>
            </a:r>
            <a:br>
              <a:rPr lang="ru-RU" sz="1800" dirty="0">
                <a:solidFill>
                  <a:srgbClr val="000000"/>
                </a:solidFill>
                <a:latin typeface="-apple-system"/>
              </a:rPr>
            </a:br>
            <a:r>
              <a:rPr lang="ru-RU" sz="1800" dirty="0">
                <a:solidFill>
                  <a:srgbClr val="000000"/>
                </a:solidFill>
                <a:latin typeface="-apple-system"/>
              </a:rPr>
              <a:t>Побеждает самый стойкий!</a:t>
            </a:r>
            <a:br>
              <a:rPr lang="ru-RU" sz="1800" dirty="0">
                <a:solidFill>
                  <a:srgbClr val="000000"/>
                </a:solidFill>
                <a:latin typeface="-apple-system"/>
              </a:rPr>
            </a:br>
            <a:r>
              <a:rPr lang="ru-RU" sz="1800" dirty="0">
                <a:solidFill>
                  <a:srgbClr val="000000"/>
                </a:solidFill>
                <a:latin typeface="-apple-system"/>
              </a:rPr>
              <a:t/>
            </a:r>
            <a:br>
              <a:rPr lang="ru-RU" sz="1800" dirty="0">
                <a:solidFill>
                  <a:srgbClr val="000000"/>
                </a:solidFill>
                <a:latin typeface="-apple-system"/>
              </a:rPr>
            </a:b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-apple-system"/>
              </a:rPr>
              <a:t> </a:t>
            </a:r>
            <a:endParaRPr lang="ru-RU" sz="18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1C3D572-7E92-4E3C-A73A-61E809873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flipV="1">
            <a:off x="1487424" y="5434536"/>
            <a:ext cx="9070848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6506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9377E0-2799-44D0-BAE7-4FC2726E7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0475" y="2028826"/>
            <a:ext cx="6833995" cy="2943224"/>
          </a:xfrm>
        </p:spPr>
        <p:txBody>
          <a:bodyPr/>
          <a:lstStyle/>
          <a:p>
            <a:r>
              <a:rPr lang="ru-RU" sz="1800" b="1" dirty="0">
                <a:solidFill>
                  <a:srgbClr val="1485A4">
                    <a:lumMod val="50000"/>
                  </a:srgbClr>
                </a:solidFill>
                <a:latin typeface="-apple-system"/>
              </a:rPr>
              <a:t> </a:t>
            </a:r>
            <a:r>
              <a:rPr lang="ru-RU" sz="2000" b="1" dirty="0">
                <a:solidFill>
                  <a:srgbClr val="1485A4">
                    <a:lumMod val="50000"/>
                  </a:srgbClr>
                </a:solidFill>
                <a:latin typeface="-apple-system"/>
              </a:rPr>
              <a:t>Катание на коньках</a:t>
            </a:r>
            <a:br>
              <a:rPr lang="ru-RU" sz="2000" b="1" dirty="0">
                <a:solidFill>
                  <a:srgbClr val="1485A4">
                    <a:lumMod val="50000"/>
                  </a:srgbClr>
                </a:solidFill>
                <a:latin typeface="-apple-system"/>
              </a:rPr>
            </a:br>
            <a:r>
              <a:rPr lang="ru-RU" sz="2000" dirty="0">
                <a:solidFill>
                  <a:srgbClr val="000000"/>
                </a:solidFill>
                <a:latin typeface="-apple-system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-apple-system"/>
              </a:rPr>
            </a:br>
            <a:r>
              <a:rPr lang="ru-RU" sz="2000" dirty="0">
                <a:solidFill>
                  <a:srgbClr val="000000"/>
                </a:solidFill>
                <a:latin typeface="-apple-system"/>
              </a:rPr>
              <a:t>Классика зимнего спорта: можно кататься на пруду или в парке.</a:t>
            </a:r>
            <a:br>
              <a:rPr lang="ru-RU" sz="2000" dirty="0">
                <a:solidFill>
                  <a:srgbClr val="000000"/>
                </a:solidFill>
                <a:latin typeface="-apple-system"/>
              </a:rPr>
            </a:br>
            <a:r>
              <a:rPr lang="ru-RU" sz="2000" dirty="0">
                <a:solidFill>
                  <a:srgbClr val="000000"/>
                </a:solidFill>
                <a:latin typeface="-apple-system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-apple-system"/>
              </a:rPr>
            </a:br>
            <a:r>
              <a:rPr lang="ru-RU" sz="2000" dirty="0">
                <a:solidFill>
                  <a:srgbClr val="000000"/>
                </a:solidFill>
                <a:latin typeface="-apple-system"/>
              </a:rPr>
              <a:t>Для новичков — поддержка у бортика.</a:t>
            </a:r>
            <a:br>
              <a:rPr lang="ru-RU" sz="2000" dirty="0">
                <a:solidFill>
                  <a:srgbClr val="000000"/>
                </a:solidFill>
                <a:latin typeface="-apple-system"/>
              </a:rPr>
            </a:br>
            <a:r>
              <a:rPr lang="ru-RU" sz="2000" dirty="0">
                <a:solidFill>
                  <a:srgbClr val="000000"/>
                </a:solidFill>
                <a:latin typeface="-apple-system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-apple-system"/>
              </a:rPr>
            </a:br>
            <a:r>
              <a:rPr lang="ru-RU" sz="2000" dirty="0">
                <a:solidFill>
                  <a:srgbClr val="000000"/>
                </a:solidFill>
                <a:latin typeface="-apple-system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-apple-system"/>
              </a:rPr>
            </a:br>
            <a:endParaRPr lang="ru-RU" sz="20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2760503-1F37-441A-948F-4C6745DF59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3624" y="5093542"/>
            <a:ext cx="9070848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D909BC3-1A36-4574-BFD8-D0263141A6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6850" y="2101213"/>
            <a:ext cx="2428875" cy="245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3563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475109-1F6E-482E-9E9F-1CE6DBDDE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0323" y="2094309"/>
            <a:ext cx="5964148" cy="2587752"/>
          </a:xfrm>
        </p:spPr>
        <p:txBody>
          <a:bodyPr/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-apple-system"/>
              </a:rPr>
              <a:t>Лыжные прогулки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-apple-system"/>
              </a:rPr>
              <a:t/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  <a:latin typeface="-apple-system"/>
              </a:rPr>
            </a:br>
            <a:r>
              <a:rPr lang="ru-RU" sz="2000" dirty="0">
                <a:solidFill>
                  <a:srgbClr val="000000"/>
                </a:solidFill>
                <a:latin typeface="-apple-system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-apple-system"/>
              </a:rPr>
            </a:br>
            <a:r>
              <a:rPr lang="ru-RU" sz="2000" dirty="0">
                <a:solidFill>
                  <a:srgbClr val="000000"/>
                </a:solidFill>
                <a:latin typeface="-apple-system"/>
              </a:rPr>
              <a:t>Отличный способ исследовать зимний лес.</a:t>
            </a:r>
            <a:br>
              <a:rPr lang="ru-RU" sz="2000" dirty="0">
                <a:solidFill>
                  <a:srgbClr val="000000"/>
                </a:solidFill>
                <a:latin typeface="-apple-system"/>
              </a:rPr>
            </a:br>
            <a:r>
              <a:rPr lang="ru-RU" sz="2000" dirty="0">
                <a:solidFill>
                  <a:srgbClr val="000000"/>
                </a:solidFill>
                <a:latin typeface="-apple-system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-apple-system"/>
              </a:rPr>
            </a:br>
            <a:r>
              <a:rPr lang="ru-RU" sz="2000" dirty="0">
                <a:solidFill>
                  <a:srgbClr val="000000"/>
                </a:solidFill>
                <a:latin typeface="-apple-system"/>
              </a:rPr>
              <a:t>Подходит для всей семьи.</a:t>
            </a:r>
            <a:br>
              <a:rPr lang="ru-RU" sz="2000" dirty="0">
                <a:solidFill>
                  <a:srgbClr val="000000"/>
                </a:solidFill>
                <a:latin typeface="-apple-system"/>
              </a:rPr>
            </a:br>
            <a:r>
              <a:rPr lang="ru-RU" sz="2000" dirty="0">
                <a:solidFill>
                  <a:srgbClr val="000000"/>
                </a:solidFill>
                <a:latin typeface="-apple-system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-apple-system"/>
              </a:rPr>
            </a:br>
            <a:endParaRPr lang="ru-RU" sz="20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E7B9B03-E6C7-4555-BB1B-AAF2B513D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flipV="1">
            <a:off x="1563624" y="5476567"/>
            <a:ext cx="9070848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35C6556-AE07-4937-8523-836C9BBAE5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5175" y="1500930"/>
            <a:ext cx="3647768" cy="397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4307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B404DD-20E9-413D-85AC-55E8A841D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-apple-system"/>
              </a:rPr>
              <a:t>Безопасность зимой</a:t>
            </a:r>
            <a:r>
              <a:rPr lang="ru-RU" sz="2000" dirty="0">
                <a:solidFill>
                  <a:srgbClr val="000000"/>
                </a:solidFill>
                <a:latin typeface="-apple-system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-apple-system"/>
              </a:rPr>
            </a:br>
            <a:r>
              <a:rPr lang="ru-RU" sz="2000" dirty="0">
                <a:solidFill>
                  <a:srgbClr val="000000"/>
                </a:solidFill>
                <a:latin typeface="-apple-system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-apple-system"/>
              </a:rPr>
            </a:br>
            <a:r>
              <a:rPr lang="ru-RU" sz="2000" dirty="0">
                <a:solidFill>
                  <a:srgbClr val="000000"/>
                </a:solidFill>
                <a:latin typeface="-apple-system"/>
              </a:rPr>
              <a:t>Носить тёплую и удобную одежду.</a:t>
            </a:r>
            <a:br>
              <a:rPr lang="ru-RU" sz="2000" dirty="0">
                <a:solidFill>
                  <a:srgbClr val="000000"/>
                </a:solidFill>
                <a:latin typeface="-apple-system"/>
              </a:rPr>
            </a:br>
            <a:r>
              <a:rPr lang="ru-RU" sz="2000" dirty="0">
                <a:solidFill>
                  <a:srgbClr val="000000"/>
                </a:solidFill>
                <a:latin typeface="-apple-system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-apple-system"/>
              </a:rPr>
            </a:br>
            <a:r>
              <a:rPr lang="ru-RU" sz="2000" dirty="0">
                <a:solidFill>
                  <a:srgbClr val="000000"/>
                </a:solidFill>
                <a:latin typeface="-apple-system"/>
              </a:rPr>
              <a:t>Избегать опасных мест (тонкий лёд, крутые склоны).</a:t>
            </a:r>
            <a:br>
              <a:rPr lang="ru-RU" sz="2000" dirty="0">
                <a:solidFill>
                  <a:srgbClr val="000000"/>
                </a:solidFill>
                <a:latin typeface="-apple-system"/>
              </a:rPr>
            </a:br>
            <a:r>
              <a:rPr lang="ru-RU" sz="2000" dirty="0">
                <a:solidFill>
                  <a:srgbClr val="000000"/>
                </a:solidFill>
                <a:latin typeface="-apple-system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-apple-system"/>
              </a:rPr>
            </a:br>
            <a:r>
              <a:rPr lang="ru-RU" sz="2000" dirty="0">
                <a:solidFill>
                  <a:srgbClr val="000000"/>
                </a:solidFill>
                <a:latin typeface="-apple-system"/>
              </a:rPr>
              <a:t>Играть только в присутствии взрослых.</a:t>
            </a:r>
            <a:br>
              <a:rPr lang="ru-RU" sz="2000" dirty="0">
                <a:solidFill>
                  <a:srgbClr val="000000"/>
                </a:solidFill>
                <a:latin typeface="-apple-system"/>
              </a:rPr>
            </a:br>
            <a:endParaRPr lang="ru-RU" sz="20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64C55C3-F8DB-4399-9AC1-F8052F437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3624" y="5393056"/>
            <a:ext cx="9070848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596976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93</TotalTime>
  <Words>12</Words>
  <Application>Microsoft Office PowerPoint</Application>
  <PresentationFormat>Произвольный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Савон</vt:lpstr>
      <vt:lpstr>Зимние забавы  «Как весело провести  зиму?»</vt:lpstr>
      <vt:lpstr>Слайд 2</vt:lpstr>
      <vt:lpstr>Почему зима — время веселья?  Зима дарит нам снег, лёд и мороз — идеальные условия для активных игр.  Зимние забавы укрепляют здоровье и поднимают настроение.  </vt:lpstr>
      <vt:lpstr>Лепка снеговика  Классический зимний ритуал: три снежных шара, морковка-нос, ведро на голове.  Можно добавить шарф и пуговицы из камешков.    Игра в снежки  Простая и весёлая игра для компании.  Правила: лепить снежки и бросать в противника; «выбывает» тот, в кого попали 3 раза.  </vt:lpstr>
      <vt:lpstr> </vt:lpstr>
      <vt:lpstr>Взятие снежного городка  Старинная русская игра: строят крепость из снега, делятся на «защитников» и  «захватчиков». Цель — разрушить крепость или захватить «флаг».    Царь горы  Один игрок занимает вершину снежной кучи, остальные пытаются его столкнуть. Побеждает самый стойкий!   </vt:lpstr>
      <vt:lpstr> Катание на коньках  Классика зимнего спорта: можно кататься на пруду или в парке.  Для новичков — поддержка у бортика.   </vt:lpstr>
      <vt:lpstr>Лыжные прогулки  Отличный способ исследовать зимний лес.  Подходит для всей семьи.  </vt:lpstr>
      <vt:lpstr>Безопасность зимой  Носить тёплую и удобную одежду.  Избегать опасных мест (тонкий лёд, крутые склоны).  Играть только в присутствии взрослых. </vt:lpstr>
      <vt:lpstr>Заключение  Зима — это время радости, движения и новых впечатлений!  Попробуйте все забавы и найдите свою любимую.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Зимние забавы  «Как весело провести зиму?».</dc:title>
  <dc:creator>Русланович Даниил</dc:creator>
  <cp:lastModifiedBy>саня1985</cp:lastModifiedBy>
  <cp:revision>12</cp:revision>
  <dcterms:created xsi:type="dcterms:W3CDTF">2026-01-17T08:14:16Z</dcterms:created>
  <dcterms:modified xsi:type="dcterms:W3CDTF">2026-01-18T04:06:29Z</dcterms:modified>
</cp:coreProperties>
</file>