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79D3F0-B1EA-442C-871A-9A911EDB477B}" type="datetimeFigureOut">
              <a:rPr lang="ru-RU" smtClean="0"/>
              <a:t>31.05.2026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F41B24-05A6-4CAC-8734-3579489BC42D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F41B24-05A6-4CAC-8734-3579489BC42D}" type="slidenum">
              <a:rPr lang="ru-RU" smtClean="0"/>
              <a:t>2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CF82C-C84B-4F3B-B5F5-B7396CBEB3D9}" type="datetimeFigureOut">
              <a:rPr lang="ru-RU" smtClean="0"/>
              <a:t>31.05.2026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B07AA-6632-4383-90D3-57241101CD29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CF82C-C84B-4F3B-B5F5-B7396CBEB3D9}" type="datetimeFigureOut">
              <a:rPr lang="ru-RU" smtClean="0"/>
              <a:t>31.05.2026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B07AA-6632-4383-90D3-57241101CD29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CF82C-C84B-4F3B-B5F5-B7396CBEB3D9}" type="datetimeFigureOut">
              <a:rPr lang="ru-RU" smtClean="0"/>
              <a:t>31.05.2026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B07AA-6632-4383-90D3-57241101CD29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CF82C-C84B-4F3B-B5F5-B7396CBEB3D9}" type="datetimeFigureOut">
              <a:rPr lang="ru-RU" smtClean="0"/>
              <a:t>31.05.2026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B07AA-6632-4383-90D3-57241101CD29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CF82C-C84B-4F3B-B5F5-B7396CBEB3D9}" type="datetimeFigureOut">
              <a:rPr lang="ru-RU" smtClean="0"/>
              <a:t>31.05.2026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B07AA-6632-4383-90D3-57241101CD29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CF82C-C84B-4F3B-B5F5-B7396CBEB3D9}" type="datetimeFigureOut">
              <a:rPr lang="ru-RU" smtClean="0"/>
              <a:t>31.05.2026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B07AA-6632-4383-90D3-57241101CD29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CF82C-C84B-4F3B-B5F5-B7396CBEB3D9}" type="datetimeFigureOut">
              <a:rPr lang="ru-RU" smtClean="0"/>
              <a:t>31.05.2026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B07AA-6632-4383-90D3-57241101CD29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CF82C-C84B-4F3B-B5F5-B7396CBEB3D9}" type="datetimeFigureOut">
              <a:rPr lang="ru-RU" smtClean="0"/>
              <a:t>31.05.2026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B07AA-6632-4383-90D3-57241101CD29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CF82C-C84B-4F3B-B5F5-B7396CBEB3D9}" type="datetimeFigureOut">
              <a:rPr lang="ru-RU" smtClean="0"/>
              <a:t>31.05.2026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B07AA-6632-4383-90D3-57241101CD29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CF82C-C84B-4F3B-B5F5-B7396CBEB3D9}" type="datetimeFigureOut">
              <a:rPr lang="ru-RU" smtClean="0"/>
              <a:t>31.05.2026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B07AA-6632-4383-90D3-57241101CD29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CF82C-C84B-4F3B-B5F5-B7396CBEB3D9}" type="datetimeFigureOut">
              <a:rPr lang="ru-RU" smtClean="0"/>
              <a:t>31.05.2026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B07AA-6632-4383-90D3-57241101CD29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7CF82C-C84B-4F3B-B5F5-B7396CBEB3D9}" type="datetimeFigureOut">
              <a:rPr lang="ru-RU" smtClean="0"/>
              <a:t>31.05.2026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3B07AA-6632-4383-90D3-57241101CD29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00043"/>
            <a:ext cx="7772400" cy="85725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1428736"/>
            <a:ext cx="8572560" cy="500066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027" name="Picture 3" descr="C:\Users\admin\Desktop\images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428604"/>
            <a:ext cx="8715436" cy="6143668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428728" y="2000241"/>
            <a:ext cx="61436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i="1" dirty="0" smtClean="0">
                <a:solidFill>
                  <a:srgbClr val="00B050"/>
                </a:solidFill>
              </a:rPr>
              <a:t>  Консультация </a:t>
            </a:r>
            <a:r>
              <a:rPr lang="ru-RU" sz="3200" b="1" i="1" dirty="0">
                <a:solidFill>
                  <a:srgbClr val="00B050"/>
                </a:solidFill>
              </a:rPr>
              <a:t>для родителей</a:t>
            </a:r>
          </a:p>
          <a:p>
            <a:r>
              <a:rPr lang="ru-RU" sz="4000" b="1" i="1" dirty="0">
                <a:solidFill>
                  <a:srgbClr val="FF0000"/>
                </a:solidFill>
              </a:rPr>
              <a:t>«Лето - залог здоровья»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00043"/>
            <a:ext cx="7772400" cy="85725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1428736"/>
            <a:ext cx="8572560" cy="500066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027" name="Picture 3" descr="C:\Users\admin\Desktop\images (1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28604"/>
            <a:ext cx="8715436" cy="6143668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428728" y="2000241"/>
            <a:ext cx="614366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i="1" dirty="0" smtClean="0">
                <a:solidFill>
                  <a:srgbClr val="00B050"/>
                </a:solidFill>
              </a:rPr>
              <a:t>  </a:t>
            </a:r>
            <a:endParaRPr lang="ru-RU" sz="3200" b="1" i="1" dirty="0">
              <a:solidFill>
                <a:srgbClr val="00B05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357290" y="1714487"/>
            <a:ext cx="621510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7030A0"/>
                </a:solidFill>
              </a:rPr>
              <a:t>Лето - прекрасное время года. Долгожданный отдых - это заслуженная награда за долгие дни работы, быта, заботы. Семейный отдых – это максимально возможное количество времени, которое вы можете уделить своему ребенку. Для ребенка – это долгожданное событие, которое он тоже ждал весь год.</a:t>
            </a:r>
          </a:p>
          <a:p>
            <a:r>
              <a:rPr lang="ru-RU" b="1" dirty="0">
                <a:solidFill>
                  <a:srgbClr val="7030A0"/>
                </a:solidFill>
              </a:rPr>
              <a:t>Каждый родитель хочет видеть своего ребенка здоровым, веселым, хорошо физически развитым. Наряду с совершенно естественной заботой о чистоте его тела, удовлетворении потребности в пищи крайне необходимо обеспечить потребность детского организма в движении и организации здорового образа жизни.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00043"/>
            <a:ext cx="7772400" cy="85725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1428736"/>
            <a:ext cx="8572560" cy="500066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027" name="Picture 3" descr="C:\Users\admin\Desktop\images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428604"/>
            <a:ext cx="8715436" cy="6143668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428728" y="2000241"/>
            <a:ext cx="614366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i="1" dirty="0" smtClean="0">
                <a:solidFill>
                  <a:srgbClr val="00B050"/>
                </a:solidFill>
              </a:rPr>
              <a:t>  </a:t>
            </a:r>
            <a:endParaRPr lang="ru-RU" sz="3200" b="1" i="1" dirty="0">
              <a:solidFill>
                <a:srgbClr val="00B05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357290" y="1582341"/>
            <a:ext cx="6572296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FF0000"/>
                </a:solidFill>
              </a:rPr>
              <a:t>Что такое ЗОЖ?</a:t>
            </a:r>
          </a:p>
          <a:p>
            <a:r>
              <a:rPr lang="ru-RU" sz="2000" b="1" dirty="0">
                <a:solidFill>
                  <a:srgbClr val="0070C0"/>
                </a:solidFill>
              </a:rPr>
              <a:t>Здоровый образ жизни – это и благоприятный эмоциональный климат в семье, дружеское, доброжелательное отношение родителей друг к другу и к ребенку; это и правильно организованное рациональное питание, и использование движений, физических упражнений на воздухе, организация закаливающих мероприятий, и достаточная трудовая деятельность, и, конечно, образцовое поведение взрослых, их отрицательное отношение к алкоголю и курению.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00043"/>
            <a:ext cx="7772400" cy="85725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1428736"/>
            <a:ext cx="8572560" cy="500066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027" name="Picture 3" descr="C:\Users\admin\Desktop\images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428604"/>
            <a:ext cx="8715436" cy="6143668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428728" y="2000241"/>
            <a:ext cx="614366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i="1" dirty="0" smtClean="0">
                <a:solidFill>
                  <a:srgbClr val="00B050"/>
                </a:solidFill>
              </a:rPr>
              <a:t>  </a:t>
            </a:r>
            <a:endParaRPr lang="ru-RU" sz="3200" b="1" i="1" dirty="0">
              <a:solidFill>
                <a:srgbClr val="00B05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357290" y="1428736"/>
            <a:ext cx="6357982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Закаливание – один из основных способов повышения сопротивляемости организма к колебаниям внешней среды, а следовательно, к простудным заболеваниям.</a:t>
            </a:r>
          </a:p>
          <a:p>
            <a:r>
              <a:rPr lang="ru-RU" b="1" dirty="0"/>
              <a:t>Основные принципы, </a:t>
            </a:r>
            <a:r>
              <a:rPr lang="ru-RU" b="1" u="sng" dirty="0"/>
              <a:t>при проведении закаливающих процедур</a:t>
            </a:r>
            <a:r>
              <a:rPr lang="ru-RU" b="1" dirty="0"/>
              <a:t>:</a:t>
            </a:r>
          </a:p>
          <a:p>
            <a:r>
              <a:rPr lang="ru-RU" b="1" dirty="0"/>
              <a:t>1. Систематичность – применение закаливающих процедур во все сезоны года.</a:t>
            </a:r>
          </a:p>
          <a:p>
            <a:r>
              <a:rPr lang="ru-RU" b="1" dirty="0"/>
              <a:t>2. Постепенность увеличения силы раздражающего воздействия, т. е. организм постепенно приспосабливается к необычным условиям.</a:t>
            </a:r>
          </a:p>
          <a:p>
            <a:r>
              <a:rPr lang="ru-RU" b="1" dirty="0"/>
              <a:t>3. Учет индивидуальных особенностей и эмоционального состояния ребенка (успокаивающие и бодрящие, возбуждающие процедуры).</a:t>
            </a:r>
          </a:p>
          <a:p>
            <a:r>
              <a:rPr lang="ru-RU" b="1" dirty="0"/>
              <a:t>4. Одежда ребенка в зависимости от температуры воздуха и отвечающая гигиеническим требованиям.</a:t>
            </a:r>
          </a:p>
          <a:p>
            <a:r>
              <a:rPr lang="ru-RU" b="1" dirty="0"/>
              <a:t>Основными факторами закаливания являются воздух, солнце </a:t>
            </a:r>
            <a:r>
              <a:rPr lang="ru-RU" dirty="0"/>
              <a:t>и вода.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00043"/>
            <a:ext cx="7772400" cy="85725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1428736"/>
            <a:ext cx="8572560" cy="500066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027" name="Picture 3" descr="C:\Users\admin\Desktop\images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428604"/>
            <a:ext cx="8715436" cy="6143668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428728" y="2000241"/>
            <a:ext cx="614366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i="1" dirty="0" smtClean="0">
                <a:solidFill>
                  <a:srgbClr val="00B050"/>
                </a:solidFill>
              </a:rPr>
              <a:t>  </a:t>
            </a:r>
            <a:endParaRPr lang="ru-RU" sz="3200" b="1" i="1" dirty="0">
              <a:solidFill>
                <a:srgbClr val="00B05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071538" y="1428736"/>
            <a:ext cx="692948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</a:rPr>
              <a:t>Лето характеризуется нарастанием двигательной активности и увеличением физических возможностей ребенка, которые, сочетаясь с повышенной любознательностью и стремлением к самостоятельности, нередко приводят к возникновению опасных ситуаций.</a:t>
            </a:r>
          </a:p>
          <a:p>
            <a:r>
              <a:rPr lang="ru-RU" b="1" dirty="0">
                <a:solidFill>
                  <a:srgbClr val="0070C0"/>
                </a:solidFill>
              </a:rPr>
              <a:t>Предупреждение детского травматизма – одна из самых актуальных проблем нашего времени. За жизнь и здоровье детей отвечают взрослые, и в первую очередь именно родители должны создать безопасные условия жизнедеятельности детей в летний период, сформировать у них навыки безопасного поведения и умения предвидеть последствия опасных ситуаций.</a:t>
            </a:r>
          </a:p>
          <a:p>
            <a:r>
              <a:rPr lang="ru-RU" b="1" dirty="0">
                <a:solidFill>
                  <a:srgbClr val="0070C0"/>
                </a:solidFill>
              </a:rPr>
              <a:t>Главное, что должны помнить родители – ни при каких обстоятельствах не оставлять ребенка без присмотра.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00043"/>
            <a:ext cx="7772400" cy="85725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1428736"/>
            <a:ext cx="8572560" cy="500066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027" name="Picture 3" descr="C:\Users\admin\Desktop\images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500042"/>
            <a:ext cx="8715436" cy="6143668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1357290" y="1500174"/>
            <a:ext cx="6643734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Осторожно </a:t>
            </a:r>
            <a:r>
              <a:rPr lang="ru-RU" b="1" i="1" dirty="0">
                <a:solidFill>
                  <a:srgbClr val="FF0000"/>
                </a:solidFill>
              </a:rPr>
              <a:t>«Яркое солнце»</a:t>
            </a:r>
            <a:r>
              <a:rPr lang="ru-RU" b="1" dirty="0">
                <a:solidFill>
                  <a:srgbClr val="FF0000"/>
                </a:solidFill>
              </a:rPr>
              <a:t>.</a:t>
            </a:r>
          </a:p>
          <a:p>
            <a:r>
              <a:rPr lang="ru-RU" b="1" dirty="0">
                <a:solidFill>
                  <a:srgbClr val="7030A0"/>
                </a:solidFill>
              </a:rPr>
              <a:t>1. Солнце опасно в период времени с 11-15 часов, в это время лучше поиграть с малышом в тени.</a:t>
            </a:r>
          </a:p>
          <a:p>
            <a:r>
              <a:rPr lang="ru-RU" b="1" dirty="0">
                <a:solidFill>
                  <a:srgbClr val="7030A0"/>
                </a:solidFill>
              </a:rPr>
              <a:t>2. Обязательно наличие головного убора, одежду подбирать легкую, светлую спасающую от перегрева ребенка.</a:t>
            </a:r>
          </a:p>
          <a:p>
            <a:r>
              <a:rPr lang="ru-RU" b="1" dirty="0">
                <a:solidFill>
                  <a:srgbClr val="7030A0"/>
                </a:solidFill>
              </a:rPr>
              <a:t>3. На открытые участки кожи наносите защитный крем.</a:t>
            </a:r>
          </a:p>
          <a:p>
            <a:r>
              <a:rPr lang="ru-RU" b="1" dirty="0">
                <a:solidFill>
                  <a:srgbClr val="7030A0"/>
                </a:solidFill>
              </a:rPr>
              <a:t>4. Чередуйте время пребывания на солнце с пребыванием в тени.</a:t>
            </a:r>
          </a:p>
          <a:p>
            <a:r>
              <a:rPr lang="ru-RU" b="1" dirty="0">
                <a:solidFill>
                  <a:srgbClr val="7030A0"/>
                </a:solidFill>
              </a:rPr>
              <a:t>5. Соблюдайте питьевой режим, воду возьмите с собой, чтобы не бегать и не искать.</a:t>
            </a:r>
          </a:p>
          <a:p>
            <a:r>
              <a:rPr lang="ru-RU" b="1" dirty="0">
                <a:solidFill>
                  <a:srgbClr val="7030A0"/>
                </a:solidFill>
              </a:rPr>
              <a:t>6. Избегайте прогулок в самое жаркое и солнечное время суток.</a:t>
            </a:r>
          </a:p>
          <a:p>
            <a:r>
              <a:rPr lang="ru-RU" b="1" dirty="0">
                <a:solidFill>
                  <a:srgbClr val="7030A0"/>
                </a:solidFill>
              </a:rPr>
              <a:t>7. Не выпускайте ребенка из виду, спрашивайте о том, как он себя чувствует.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00043"/>
            <a:ext cx="7772400" cy="85725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1428736"/>
            <a:ext cx="8572560" cy="500066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027" name="Picture 3" descr="C:\Users\admin\Desktop\images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428604"/>
            <a:ext cx="8715436" cy="6143668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428728" y="2000241"/>
            <a:ext cx="614366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i="1" dirty="0" smtClean="0">
                <a:solidFill>
                  <a:srgbClr val="00B050"/>
                </a:solidFill>
              </a:rPr>
              <a:t>  </a:t>
            </a:r>
            <a:endParaRPr lang="ru-RU" sz="3200" b="1" i="1" dirty="0">
              <a:solidFill>
                <a:srgbClr val="00B05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357290" y="1443841"/>
            <a:ext cx="6143668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u="sng" dirty="0">
                <a:solidFill>
                  <a:srgbClr val="FF0000"/>
                </a:solidFill>
              </a:rPr>
              <a:t>Осторожно ядовитые растения</a:t>
            </a:r>
            <a:r>
              <a:rPr lang="ru-RU" sz="2000" b="1" dirty="0">
                <a:solidFill>
                  <a:srgbClr val="FF0000"/>
                </a:solidFill>
              </a:rPr>
              <a:t>:</a:t>
            </a:r>
          </a:p>
          <a:p>
            <a:r>
              <a:rPr lang="ru-RU" sz="2000" b="1" dirty="0">
                <a:solidFill>
                  <a:srgbClr val="00B050"/>
                </a:solidFill>
              </a:rPr>
              <a:t>Наши дети это активные </a:t>
            </a:r>
            <a:r>
              <a:rPr lang="ru-RU" sz="2000" b="1" dirty="0" err="1">
                <a:solidFill>
                  <a:srgbClr val="00B050"/>
                </a:solidFill>
              </a:rPr>
              <a:t>познаватели</a:t>
            </a:r>
            <a:r>
              <a:rPr lang="ru-RU" sz="2000" b="1" dirty="0">
                <a:solidFill>
                  <a:srgbClr val="00B050"/>
                </a:solidFill>
              </a:rPr>
              <a:t> окружающего мира, им все хочется все попробовать на вкус, потрогать, сорвать и рассмотреть красивые цветы, ягоды.</a:t>
            </a:r>
          </a:p>
          <a:p>
            <a:r>
              <a:rPr lang="ru-RU" sz="2000" b="1" dirty="0">
                <a:solidFill>
                  <a:srgbClr val="00B050"/>
                </a:solidFill>
              </a:rPr>
              <a:t>Уважаемые взрослые проведите с детьми беседу, расскажите о растениях которые нельзя трогать и пробовать </a:t>
            </a:r>
            <a:r>
              <a:rPr lang="ru-RU" sz="2000" b="1" i="1" dirty="0">
                <a:solidFill>
                  <a:srgbClr val="00B050"/>
                </a:solidFill>
              </a:rPr>
              <a:t>(Белена, Волчья ягода, паслен, дурман)</a:t>
            </a:r>
            <a:r>
              <a:rPr lang="ru-RU" sz="2000" b="1" dirty="0">
                <a:solidFill>
                  <a:srgbClr val="00B050"/>
                </a:solidFill>
              </a:rPr>
              <a:t>. Не оставляйте своих детей в незнакомых местах без присмотра, приехали на отдых, оглянитесь, может быть вокруг вас есть опасная трава или дерево с ягодой, которую может сорвать или попробовать ваш ребенок.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00043"/>
            <a:ext cx="7772400" cy="85725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1428736"/>
            <a:ext cx="8572560" cy="500066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027" name="Picture 3" descr="C:\Users\admin\Desktop\images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428604"/>
            <a:ext cx="8715436" cy="6143668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428728" y="2000241"/>
            <a:ext cx="614366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i="1" dirty="0" smtClean="0">
                <a:solidFill>
                  <a:srgbClr val="00B050"/>
                </a:solidFill>
              </a:rPr>
              <a:t>  </a:t>
            </a:r>
            <a:endParaRPr lang="ru-RU" sz="3200" b="1" i="1" dirty="0">
              <a:solidFill>
                <a:srgbClr val="00B05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500166" y="1500174"/>
            <a:ext cx="614366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u="sng" dirty="0">
                <a:solidFill>
                  <a:srgbClr val="FF0000"/>
                </a:solidFill>
              </a:rPr>
              <a:t>Осторожно водоемы</a:t>
            </a:r>
            <a:r>
              <a:rPr lang="ru-RU" sz="2000" b="1" dirty="0">
                <a:solidFill>
                  <a:srgbClr val="FF0000"/>
                </a:solidFill>
              </a:rPr>
              <a:t>:</a:t>
            </a:r>
          </a:p>
          <a:p>
            <a:r>
              <a:rPr lang="ru-RU" sz="2000" b="1" dirty="0">
                <a:solidFill>
                  <a:srgbClr val="0070C0"/>
                </a:solidFill>
              </a:rPr>
              <a:t>1. Наибольшая допустимая глубина для купания детей дошкольного возраста - не выше пояса детей.</a:t>
            </a:r>
          </a:p>
          <a:p>
            <a:r>
              <a:rPr lang="ru-RU" sz="2000" b="1" dirty="0">
                <a:solidFill>
                  <a:srgbClr val="0070C0"/>
                </a:solidFill>
              </a:rPr>
              <a:t>2. Купаются в безветренную погоду, температуре воздуха 25-26 градусов и воды не ниже 23 градуса.</a:t>
            </a:r>
          </a:p>
          <a:p>
            <a:r>
              <a:rPr lang="ru-RU" sz="2000" b="1" dirty="0">
                <a:solidFill>
                  <a:srgbClr val="0070C0"/>
                </a:solidFill>
              </a:rPr>
              <a:t>3. Купание на </a:t>
            </a:r>
            <a:r>
              <a:rPr lang="ru-RU" sz="2000" b="1" dirty="0" err="1">
                <a:solidFill>
                  <a:srgbClr val="0070C0"/>
                </a:solidFill>
              </a:rPr>
              <a:t>тощак</a:t>
            </a:r>
            <a:r>
              <a:rPr lang="ru-RU" sz="2000" b="1" dirty="0">
                <a:solidFill>
                  <a:srgbClr val="0070C0"/>
                </a:solidFill>
              </a:rPr>
              <a:t> вредно, не следует также купаться раньше чем через 1-1,5часа после еды.</a:t>
            </a:r>
          </a:p>
          <a:p>
            <a:r>
              <a:rPr lang="ru-RU" sz="2000" b="1" dirty="0">
                <a:solidFill>
                  <a:srgbClr val="0070C0"/>
                </a:solidFill>
              </a:rPr>
              <a:t>4. Следить, чтобы дети не входили в воду разгоряченными или с охлажденным телом, холодными руками.</a:t>
            </a:r>
          </a:p>
          <a:p>
            <a:r>
              <a:rPr lang="ru-RU" sz="2000" b="1" dirty="0" smtClean="0">
                <a:solidFill>
                  <a:srgbClr val="0070C0"/>
                </a:solidFill>
              </a:rPr>
              <a:t/>
            </a:r>
            <a:br>
              <a:rPr lang="ru-RU" sz="2000" b="1" dirty="0" smtClean="0">
                <a:solidFill>
                  <a:srgbClr val="0070C0"/>
                </a:solidFill>
              </a:rPr>
            </a:br>
            <a:endParaRPr lang="ru-RU" sz="20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00043"/>
            <a:ext cx="7772400" cy="85725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1428736"/>
            <a:ext cx="8572560" cy="500066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027" name="Picture 3" descr="C:\Users\admin\Desktop\images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428604"/>
            <a:ext cx="8715436" cy="6143668"/>
          </a:xfrm>
          <a:prstGeom prst="rect">
            <a:avLst/>
          </a:prstGeom>
          <a:noFill/>
        </p:spPr>
      </p:pic>
      <p:sp>
        <p:nvSpPr>
          <p:cNvPr id="2050" name="AutoShape 2" descr="Открытки и Картинки про Лето - скачать бесплатно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51" name="Picture 3" descr="C:\Users\admin\Desktop\4787a0a76a17f9f566406a48cdkg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57356" y="1857364"/>
            <a:ext cx="4714908" cy="321471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418</Words>
  <Application>Microsoft Office PowerPoint</Application>
  <PresentationFormat>Экран (4:3)</PresentationFormat>
  <Paragraphs>40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3</cp:revision>
  <dcterms:created xsi:type="dcterms:W3CDTF">2026-05-31T12:29:01Z</dcterms:created>
  <dcterms:modified xsi:type="dcterms:W3CDTF">2026-05-31T12:54:46Z</dcterms:modified>
</cp:coreProperties>
</file>