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AC3A1-24FB-4A3A-BCC0-E34CFAD02521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15E5-75C1-457D-BA1F-6C6420FB2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78581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Обратите внимание: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Задержка </a:t>
            </a:r>
            <a:r>
              <a:rPr lang="ru-RU" b="1" dirty="0">
                <a:solidFill>
                  <a:srgbClr val="C00000"/>
                </a:solidFill>
              </a:rPr>
              <a:t>психического развития у детей: </a:t>
            </a:r>
            <a:r>
              <a:rPr lang="ru-RU" b="1" dirty="0" smtClean="0">
                <a:solidFill>
                  <a:srgbClr val="C00000"/>
                </a:solidFill>
              </a:rPr>
              <a:t>симптомы, </a:t>
            </a:r>
            <a:r>
              <a:rPr lang="ru-RU" b="1" dirty="0">
                <a:solidFill>
                  <a:srgbClr val="C00000"/>
                </a:solidFill>
              </a:rPr>
              <a:t>возрастные </a:t>
            </a:r>
            <a:r>
              <a:rPr lang="ru-RU" b="1" dirty="0" smtClean="0">
                <a:solidFill>
                  <a:srgbClr val="C00000"/>
                </a:solidFill>
              </a:rPr>
              <a:t>особенности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Дети с ЗПР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Дети с задержкой психического развития (ЗПР) — это </a:t>
            </a:r>
            <a:r>
              <a:rPr lang="ru-RU" dirty="0" smtClean="0">
                <a:solidFill>
                  <a:srgbClr val="002060"/>
                </a:solidFill>
              </a:rPr>
              <a:t>дети, чей темп психического созревания отстает от возрастных норм, хотя грубых поражений центральной нервной системы нет. При грамотной и своевременной коррекции такие дети способны догнать сверстников и успешно учиться.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Особенности внимания и памяти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Быстро </a:t>
            </a:r>
            <a:r>
              <a:rPr lang="ru-RU" b="1" dirty="0">
                <a:solidFill>
                  <a:srgbClr val="00B050"/>
                </a:solidFill>
              </a:rPr>
              <a:t>утомляются и теряют концентрацию во время занятий.</a:t>
            </a:r>
          </a:p>
          <a:p>
            <a:r>
              <a:rPr lang="ru-RU" b="1" dirty="0">
                <a:solidFill>
                  <a:srgbClr val="00B050"/>
                </a:solidFill>
              </a:rPr>
              <a:t>Внимание неустойчивое, рассеянное, им трудно долго делать одно и то же дело.</a:t>
            </a:r>
          </a:p>
          <a:p>
            <a:r>
              <a:rPr lang="ru-RU" b="1" dirty="0">
                <a:solidFill>
                  <a:srgbClr val="00B050"/>
                </a:solidFill>
              </a:rPr>
              <a:t>Объём памяти меньше нормы, хуже запоминается абстрактная или сложная информация.</a:t>
            </a:r>
          </a:p>
          <a:p>
            <a:r>
              <a:rPr lang="ru-RU" b="1" dirty="0">
                <a:solidFill>
                  <a:srgbClr val="00B050"/>
                </a:solidFill>
              </a:rPr>
              <a:t>Преобладает механическая память над логической.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Мышление и речь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Мыслительные </a:t>
            </a:r>
            <a:r>
              <a:rPr lang="ru-RU" b="1" dirty="0">
                <a:solidFill>
                  <a:srgbClr val="0070C0"/>
                </a:solidFill>
              </a:rPr>
              <a:t>процессы протекают медленнее, преобладает наглядно-действенное мышление.</a:t>
            </a:r>
          </a:p>
          <a:p>
            <a:r>
              <a:rPr lang="ru-RU" b="1" dirty="0">
                <a:solidFill>
                  <a:srgbClr val="0070C0"/>
                </a:solidFill>
              </a:rPr>
              <a:t>Возникают трудности с логикой, анализом и пониманием сложных (абстрактных) понятий.</a:t>
            </a:r>
          </a:p>
          <a:p>
            <a:r>
              <a:rPr lang="ru-RU" b="1" dirty="0">
                <a:solidFill>
                  <a:srgbClr val="0070C0"/>
                </a:solidFill>
              </a:rPr>
              <a:t>Отмечается бедный словарный запас и нарушения звукопроизношения.</a:t>
            </a:r>
          </a:p>
          <a:p>
            <a:r>
              <a:rPr lang="ru-RU" b="1" dirty="0">
                <a:solidFill>
                  <a:srgbClr val="0070C0"/>
                </a:solidFill>
              </a:rPr>
              <a:t>Речь может быть нечеткой, а фразы — простыми и короткими.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Эмоционально-волевая сфера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Эмоции </a:t>
            </a:r>
            <a:r>
              <a:rPr lang="ru-RU" b="1" dirty="0">
                <a:solidFill>
                  <a:srgbClr val="002060"/>
                </a:solidFill>
              </a:rPr>
              <a:t>часто неустойчивы: ребенок легко возбуждается, плачет или капризничает.</a:t>
            </a:r>
          </a:p>
          <a:p>
            <a:r>
              <a:rPr lang="ru-RU" b="1" dirty="0">
                <a:solidFill>
                  <a:srgbClr val="002060"/>
                </a:solidFill>
              </a:rPr>
              <a:t>Быстро наступает истощаемость, из-за чего ребенок может выглядеть ленивым или капризным, хотя на деле он просто устал.</a:t>
            </a:r>
          </a:p>
          <a:p>
            <a:r>
              <a:rPr lang="ru-RU" b="1" dirty="0">
                <a:solidFill>
                  <a:srgbClr val="002060"/>
                </a:solidFill>
              </a:rPr>
              <a:t>Слабо развита воля, трудно заставить себя сделать что-то через силу.</a:t>
            </a:r>
          </a:p>
          <a:p>
            <a:r>
              <a:rPr lang="ru-RU" b="1" dirty="0">
                <a:solidFill>
                  <a:srgbClr val="002060"/>
                </a:solidFill>
              </a:rPr>
              <a:t>Сильно зависят от мнения и оценки взрослых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59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Поведение и общение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2214554"/>
            <a:ext cx="7429552" cy="342424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игре сюжеты часто бывают простыми и однообразными, правила соблюдаются с трудом.</a:t>
            </a:r>
          </a:p>
          <a:p>
            <a:r>
              <a:rPr lang="ru-RU" b="1" dirty="0">
                <a:solidFill>
                  <a:srgbClr val="7030A0"/>
                </a:solidFill>
              </a:rPr>
              <a:t>Могут испытывать трудности в общении со сверстниками, не сразу понимают чужие границы.</a:t>
            </a:r>
          </a:p>
          <a:p>
            <a:r>
              <a:rPr lang="ru-RU" b="1" dirty="0">
                <a:solidFill>
                  <a:srgbClr val="7030A0"/>
                </a:solidFill>
              </a:rPr>
              <a:t>Часто наблюдается повышенная двигательная активность (</a:t>
            </a:r>
            <a:r>
              <a:rPr lang="ru-RU" b="1" dirty="0" err="1">
                <a:solidFill>
                  <a:srgbClr val="7030A0"/>
                </a:solidFill>
              </a:rPr>
              <a:t>гиперактивность</a:t>
            </a:r>
            <a:r>
              <a:rPr lang="ru-RU" b="1" dirty="0">
                <a:solidFill>
                  <a:srgbClr val="7030A0"/>
                </a:solidFill>
              </a:rPr>
              <a:t>) или, наоборот, заторможенность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236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Обратите внимание:</vt:lpstr>
      <vt:lpstr>Дети с ЗПР</vt:lpstr>
      <vt:lpstr> Особенности внимания и памяти </vt:lpstr>
      <vt:lpstr> Мышление и речь </vt:lpstr>
      <vt:lpstr> Эмоционально-волевая сфера </vt:lpstr>
      <vt:lpstr> Поведение и общение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ЗПР</dc:title>
  <dc:creator>admin</dc:creator>
  <cp:lastModifiedBy>admin</cp:lastModifiedBy>
  <cp:revision>3</cp:revision>
  <dcterms:created xsi:type="dcterms:W3CDTF">2026-08-18T10:02:56Z</dcterms:created>
  <dcterms:modified xsi:type="dcterms:W3CDTF">2026-08-18T10:14:42Z</dcterms:modified>
</cp:coreProperties>
</file>